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333" r:id="rId3"/>
    <p:sldId id="334" r:id="rId4"/>
    <p:sldId id="259" r:id="rId5"/>
    <p:sldId id="265" r:id="rId6"/>
    <p:sldId id="335" r:id="rId7"/>
    <p:sldId id="264" r:id="rId8"/>
    <p:sldId id="263" r:id="rId9"/>
    <p:sldId id="339" r:id="rId10"/>
    <p:sldId id="262" r:id="rId11"/>
    <p:sldId id="338" r:id="rId12"/>
    <p:sldId id="261" r:id="rId13"/>
    <p:sldId id="260" r:id="rId14"/>
    <p:sldId id="267" r:id="rId15"/>
    <p:sldId id="266" r:id="rId16"/>
    <p:sldId id="268" r:id="rId17"/>
    <p:sldId id="318" r:id="rId18"/>
    <p:sldId id="269" r:id="rId19"/>
    <p:sldId id="272" r:id="rId20"/>
    <p:sldId id="273" r:id="rId21"/>
    <p:sldId id="274" r:id="rId22"/>
    <p:sldId id="336" r:id="rId23"/>
    <p:sldId id="310" r:id="rId24"/>
    <p:sldId id="277" r:id="rId25"/>
    <p:sldId id="278" r:id="rId26"/>
    <p:sldId id="276" r:id="rId27"/>
    <p:sldId id="279" r:id="rId28"/>
    <p:sldId id="311" r:id="rId29"/>
    <p:sldId id="280" r:id="rId30"/>
    <p:sldId id="282" r:id="rId31"/>
    <p:sldId id="312" r:id="rId32"/>
    <p:sldId id="340" r:id="rId33"/>
    <p:sldId id="283" r:id="rId34"/>
    <p:sldId id="313" r:id="rId35"/>
    <p:sldId id="284" r:id="rId36"/>
    <p:sldId id="285" r:id="rId37"/>
    <p:sldId id="286" r:id="rId38"/>
    <p:sldId id="287" r:id="rId39"/>
    <p:sldId id="328" r:id="rId40"/>
    <p:sldId id="288" r:id="rId41"/>
    <p:sldId id="341" r:id="rId42"/>
    <p:sldId id="342" r:id="rId43"/>
    <p:sldId id="291" r:id="rId44"/>
    <p:sldId id="290" r:id="rId45"/>
    <p:sldId id="292" r:id="rId46"/>
    <p:sldId id="293" r:id="rId47"/>
    <p:sldId id="314" r:id="rId48"/>
    <p:sldId id="324" r:id="rId49"/>
    <p:sldId id="315" r:id="rId50"/>
    <p:sldId id="332" r:id="rId51"/>
    <p:sldId id="337" r:id="rId52"/>
    <p:sldId id="316" r:id="rId53"/>
    <p:sldId id="317" r:id="rId54"/>
  </p:sldIdLst>
  <p:sldSz cx="9144000" cy="6858000" type="screen4x3"/>
  <p:notesSz cx="6858000" cy="9144000"/>
  <p:defaultTextStyle>
    <a:defPPr>
      <a:defRPr lang="sr-Latn-C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90"/>
  </p:normalViewPr>
  <p:slideViewPr>
    <p:cSldViewPr>
      <p:cViewPr varScale="1">
        <p:scale>
          <a:sx n="114" d="100"/>
          <a:sy n="114" d="100"/>
        </p:scale>
        <p:origin x="144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49056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51767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66867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5181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8016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81746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28154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32993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2368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1159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8653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0C940692-3578-48FE-8481-D210DC0257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90F41185-46CF-4310-B2F8-920CE44600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Click to edit Master text styles</a:t>
            </a:r>
          </a:p>
          <a:p>
            <a:pPr lvl="1"/>
            <a:r>
              <a:rPr lang="sr-Latn-CS" altLang="en-US"/>
              <a:t>Second level</a:t>
            </a:r>
          </a:p>
          <a:p>
            <a:pPr lvl="2"/>
            <a:r>
              <a:rPr lang="sr-Latn-CS" altLang="en-US"/>
              <a:t>Third level</a:t>
            </a:r>
          </a:p>
          <a:p>
            <a:pPr lvl="3"/>
            <a:r>
              <a:rPr lang="sr-Latn-CS" altLang="en-US"/>
              <a:t>Fourth level</a:t>
            </a:r>
          </a:p>
          <a:p>
            <a:pPr lvl="4"/>
            <a:r>
              <a:rPr lang="sr-Latn-CS" altLang="en-US"/>
              <a:t>Fifth level</a:t>
            </a:r>
          </a:p>
        </p:txBody>
      </p:sp>
      <p:pic>
        <p:nvPicPr>
          <p:cNvPr id="1028" name="Picture 8" descr="LOGO">
            <a:extLst>
              <a:ext uri="{FF2B5EF4-FFF2-40B4-BE49-F238E27FC236}">
                <a16:creationId xmlns:a16="http://schemas.microsoft.com/office/drawing/2014/main" xmlns="" id="{712479ED-9DFD-4248-B734-C241806C3B9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xmlns="" id="{FC8C9B36-E061-4952-8A40-847132B792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143000"/>
            <a:ext cx="8229600" cy="857250"/>
          </a:xfrm>
        </p:spPr>
        <p:txBody>
          <a:bodyPr/>
          <a:lstStyle/>
          <a:p>
            <a:r>
              <a:rPr lang="en-U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Стечене срчане </a:t>
            </a:r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мане</a:t>
            </a:r>
            <a:endParaRPr lang="en-US" altLang="en-US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xmlns="" id="{625797E9-AB86-476F-AAEA-F8488F3310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5445125"/>
            <a:ext cx="8229600" cy="998538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400" dirty="0" err="1"/>
              <a:t>Доц</a:t>
            </a:r>
            <a:r>
              <a:rPr lang="en-US" altLang="en-US" sz="2400" dirty="0"/>
              <a:t>. </a:t>
            </a:r>
            <a:r>
              <a:rPr lang="en-US" altLang="en-US" sz="2400" dirty="0" err="1"/>
              <a:t>др</a:t>
            </a:r>
            <a:r>
              <a:rPr lang="en-US" altLang="en-US" sz="2400" dirty="0"/>
              <a:t> </a:t>
            </a:r>
            <a:r>
              <a:rPr lang="en-US" altLang="en-US" sz="2400" dirty="0" err="1"/>
              <a:t>Иван</a:t>
            </a:r>
            <a:r>
              <a:rPr lang="en-US" altLang="en-US" sz="2400" dirty="0"/>
              <a:t> </a:t>
            </a:r>
            <a:r>
              <a:rPr lang="en-US" altLang="en-US" sz="2400" dirty="0" err="1"/>
              <a:t>Симић</a:t>
            </a:r>
            <a:endParaRPr lang="sr-Latn-CS" altLang="en-US" sz="2400" dirty="0"/>
          </a:p>
          <a:p>
            <a:pPr algn="ctr">
              <a:buFontTx/>
              <a:buNone/>
            </a:pPr>
            <a:r>
              <a:rPr lang="en-US" altLang="en-US" sz="2400" b="1" dirty="0" err="1">
                <a:solidFill>
                  <a:srgbClr val="C00000"/>
                </a:solidFill>
              </a:rPr>
              <a:t>Основне</a:t>
            </a:r>
            <a:r>
              <a:rPr lang="en-US" altLang="en-US" sz="2400" b="1" dirty="0">
                <a:solidFill>
                  <a:srgbClr val="C00000"/>
                </a:solidFill>
              </a:rPr>
              <a:t> </a:t>
            </a:r>
            <a:r>
              <a:rPr lang="en-US" altLang="en-US" sz="2400" b="1" dirty="0" err="1">
                <a:solidFill>
                  <a:srgbClr val="C00000"/>
                </a:solidFill>
              </a:rPr>
              <a:t>струковне</a:t>
            </a:r>
            <a:r>
              <a:rPr lang="en-US" altLang="en-US" sz="2400" b="1" dirty="0">
                <a:solidFill>
                  <a:srgbClr val="C00000"/>
                </a:solidFill>
              </a:rPr>
              <a:t> </a:t>
            </a:r>
            <a:r>
              <a:rPr lang="en-US" altLang="en-US" sz="2400" b="1" dirty="0" err="1">
                <a:solidFill>
                  <a:srgbClr val="C00000"/>
                </a:solidFill>
              </a:rPr>
              <a:t>студије</a:t>
            </a:r>
            <a:endParaRPr lang="en-US" altLang="en-US" sz="2400" b="1" dirty="0">
              <a:solidFill>
                <a:srgbClr val="C00000"/>
              </a:solidFill>
            </a:endParaRPr>
          </a:p>
          <a:p>
            <a:pPr algn="ctr">
              <a:buFontTx/>
              <a:buNone/>
            </a:pPr>
            <a:r>
              <a:rPr lang="sr-Cyrl-RS" altLang="en-US" sz="2400" b="1" dirty="0">
                <a:solidFill>
                  <a:srgbClr val="C00000"/>
                </a:solidFill>
              </a:rPr>
              <a:t>Интерна медицина са негом</a:t>
            </a:r>
            <a:endParaRPr lang="en-US" altLang="en-US" sz="2400" b="1" dirty="0">
              <a:solidFill>
                <a:srgbClr val="C00000"/>
              </a:solidFill>
            </a:endParaRPr>
          </a:p>
          <a:p>
            <a:pPr algn="ctr">
              <a:buFontTx/>
              <a:buNone/>
            </a:pPr>
            <a:endParaRPr lang="en-US" altLang="en-US" sz="2400" b="1" dirty="0">
              <a:solidFill>
                <a:srgbClr val="C00000"/>
              </a:solidFill>
            </a:endParaRPr>
          </a:p>
        </p:txBody>
      </p:sp>
      <p:sp>
        <p:nvSpPr>
          <p:cNvPr id="2052" name="AutoShape 7" descr="Study Examines Value in Serial Evaluations for Patients with ...">
            <a:extLst>
              <a:ext uri="{FF2B5EF4-FFF2-40B4-BE49-F238E27FC236}">
                <a16:creationId xmlns:a16="http://schemas.microsoft.com/office/drawing/2014/main" xmlns="" id="{775C4CBA-3016-4492-A5A0-8EA3F31D0AE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053" name="AutoShape 9" descr="Study Examines Value in Serial Evaluations for Patients with ...">
            <a:extLst>
              <a:ext uri="{FF2B5EF4-FFF2-40B4-BE49-F238E27FC236}">
                <a16:creationId xmlns:a16="http://schemas.microsoft.com/office/drawing/2014/main" xmlns="" id="{6F6882DE-2E4C-4A9C-B07F-CD5D6319550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054" name="AutoShape 11" descr="Study Examines Value in Serial Evaluations for Patients with ...">
            <a:extLst>
              <a:ext uri="{FF2B5EF4-FFF2-40B4-BE49-F238E27FC236}">
                <a16:creationId xmlns:a16="http://schemas.microsoft.com/office/drawing/2014/main" xmlns="" id="{9B64F8DE-37D5-439A-B383-7F9571B8043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055" name="AutoShape 13" descr="Study Examines Value in Serial Evaluations for Patients with ...">
            <a:extLst>
              <a:ext uri="{FF2B5EF4-FFF2-40B4-BE49-F238E27FC236}">
                <a16:creationId xmlns:a16="http://schemas.microsoft.com/office/drawing/2014/main" xmlns="" id="{DA60704B-7E49-4145-B4B8-90426E49F2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2056" name="Picture 15" descr="Aortic stenosis test for open heart surgery is inaccurate ...">
            <a:extLst>
              <a:ext uri="{FF2B5EF4-FFF2-40B4-BE49-F238E27FC236}">
                <a16:creationId xmlns:a16="http://schemas.microsoft.com/office/drawing/2014/main" xmlns="" id="{1CAA392C-1737-428A-A5FD-05914B8B4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420938"/>
            <a:ext cx="4656137" cy="260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86D3DA5-12AF-4CFE-87C3-FB92937AA65A}"/>
              </a:ext>
            </a:extLst>
          </p:cNvPr>
          <p:cNvSpPr txBox="1"/>
          <p:nvPr/>
        </p:nvSpPr>
        <p:spPr>
          <a:xfrm>
            <a:off x="2915816" y="1991591"/>
            <a:ext cx="2416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/>
              <a:t>Наставна </a:t>
            </a:r>
            <a:r>
              <a:rPr lang="sr-Cyrl-RS"/>
              <a:t>јединица </a:t>
            </a:r>
            <a:r>
              <a:rPr lang="sr-Latn-RS" smtClean="0"/>
              <a:t>3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81"/>
    </mc:Choice>
    <mc:Fallback xmlns="">
      <p:transition spd="slow" advTm="728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>
            <a:extLst>
              <a:ext uri="{FF2B5EF4-FFF2-40B4-BE49-F238E27FC236}">
                <a16:creationId xmlns:a16="http://schemas.microsoft.com/office/drawing/2014/main" xmlns="" id="{D95EAE0D-E47F-47E1-82BF-C6C84683156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2928938"/>
            <a:ext cx="5000625" cy="3214687"/>
          </a:xfrm>
        </p:spPr>
        <p:txBody>
          <a:bodyPr/>
          <a:lstStyle/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Мана која се карактерише срастањем комисура задебљалих и калцификованих митралних залистака или тендинозних хорди, што води сужењу одговарајућег отвора и чини механичку препреку протоку крви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2333CDC8-BE05-4EA0-BB73-F8A05A0C1F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2858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x-none" sz="3600" kern="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Митрална стеноза </a:t>
            </a:r>
            <a:endParaRPr lang="sr-Latn-CS" sz="3600" kern="0" dirty="0">
              <a:solidFill>
                <a:srgbClr val="C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sr-Latn-CS" sz="3600" kern="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(Stenosis ostii venosi sinistri)</a:t>
            </a:r>
            <a:endParaRPr lang="en-US" sz="3600" kern="0" dirty="0">
              <a:solidFill>
                <a:srgbClr val="C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1268" name="Picture 4">
            <a:extLst>
              <a:ext uri="{FF2B5EF4-FFF2-40B4-BE49-F238E27FC236}">
                <a16:creationId xmlns:a16="http://schemas.microsoft.com/office/drawing/2014/main" xmlns="" id="{2F099A4F-5F2A-4E96-830E-C38670CFDB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997200"/>
            <a:ext cx="4067175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32"/>
    </mc:Choice>
    <mc:Fallback xmlns="">
      <p:transition spd="slow" advTm="20132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xmlns="" id="{462D9E79-9B86-4507-A56E-9FC454821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Делови митралног апарата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xmlns="" id="{322B9A96-5669-4A27-BB3C-8F6C3B71C9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/>
              <a:t>Анулус: фиброзни прстен валвуле</a:t>
            </a:r>
          </a:p>
          <a:p>
            <a:r>
              <a:rPr lang="en-US" altLang="en-US" sz="2800"/>
              <a:t>Листићи и комисуре</a:t>
            </a:r>
          </a:p>
          <a:p>
            <a:r>
              <a:rPr lang="en-US" altLang="en-US" sz="2800"/>
              <a:t>Chordae tendineae: фиброзне траке којима су слободни крајеви митралне и трикуспидне валвуле припојени са папиларне мишиће</a:t>
            </a:r>
          </a:p>
          <a:p>
            <a:r>
              <a:rPr lang="en-US" altLang="en-US" sz="2800"/>
              <a:t>Папиларни мишићи: изоловани мишићи у склопу миокарда за које су припојене хорде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262"/>
    </mc:Choice>
    <mc:Fallback xmlns="">
      <p:transition spd="slow" advTm="48262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>
            <a:extLst>
              <a:ext uri="{FF2B5EF4-FFF2-40B4-BE49-F238E27FC236}">
                <a16:creationId xmlns:a16="http://schemas.microsoft.com/office/drawing/2014/main" xmlns="" id="{C3F0B34B-7508-4CDB-99B1-8BBEF6A04B8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2787650"/>
            <a:ext cx="4857750" cy="3784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Реуматски ендокардитис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(99%)</a:t>
            </a:r>
            <a:endParaRPr lang="sr-Latn-CS" altLang="en-US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Нереуматски процеси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2B549DC0-7098-4ED8-9457-D2BB29C124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143000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x-none" sz="3600" kern="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Етиологија</a:t>
            </a:r>
            <a:endParaRPr lang="en-US" sz="3600" kern="0" dirty="0">
              <a:solidFill>
                <a:srgbClr val="C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3316" name="Picture 4">
            <a:extLst>
              <a:ext uri="{FF2B5EF4-FFF2-40B4-BE49-F238E27FC236}">
                <a16:creationId xmlns:a16="http://schemas.microsoft.com/office/drawing/2014/main" xmlns="" id="{2AB2FD02-E423-42DF-98D2-256B4D3B7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13" y="2395538"/>
            <a:ext cx="3889375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77"/>
    </mc:Choice>
    <mc:Fallback xmlns="">
      <p:transition spd="slow" advTm="13177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>
            <a:extLst>
              <a:ext uri="{FF2B5EF4-FFF2-40B4-BE49-F238E27FC236}">
                <a16:creationId xmlns:a16="http://schemas.microsoft.com/office/drawing/2014/main" xmlns="" id="{C15EA601-7C0E-49BF-9B13-99DA7127C15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2276475"/>
            <a:ext cx="9144000" cy="40259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Физиолошки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површина митралног ушћа износи 4-5 цм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>
              <a:lnSpc>
                <a:spcPct val="90000"/>
              </a:lnSpc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Ако износи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&gt;2,5 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цм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постоји физикални налаз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али се хемодинамска оштећења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и тегобе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јављају само при тежим оптерећењима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Ако износи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1-2 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цм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тегобе се јављају при мањем напору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Ако износи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&lt;1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цм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тегобе и у миру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Најмања димензија компатибилна са животом је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0.5 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цм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sr-Latn-CS" altLang="en-US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4D7195B4-97E0-4C93-A523-6E1391BF84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2858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x-none" sz="3600" kern="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Корелација између патоанатомских и хемодинамских промена</a:t>
            </a:r>
            <a:endParaRPr lang="en-US" sz="3600" kern="0" dirty="0">
              <a:solidFill>
                <a:srgbClr val="C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741"/>
    </mc:Choice>
    <mc:Fallback xmlns="">
      <p:transition spd="slow" advTm="3974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>
            <a:extLst>
              <a:ext uri="{FF2B5EF4-FFF2-40B4-BE49-F238E27FC236}">
                <a16:creationId xmlns:a16="http://schemas.microsoft.com/office/drawing/2014/main" xmlns="" id="{21EC58D0-3B53-4B8E-8F33-666EABDF469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2357438"/>
            <a:ext cx="5357813" cy="44561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Отежано се празни лева преткомора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(20 mmHg)</a:t>
            </a:r>
          </a:p>
          <a:p>
            <a:pPr>
              <a:lnSpc>
                <a:spcPct val="90000"/>
              </a:lnSpc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Плућна хипертензија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појава симптома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Хипертрофија, па дилатација десне коморе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Најважнија је разлика теледијастолног притиска у ЛП и ЛК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нормално су једнаки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3" name="Picture 4">
            <a:extLst>
              <a:ext uri="{FF2B5EF4-FFF2-40B4-BE49-F238E27FC236}">
                <a16:creationId xmlns:a16="http://schemas.microsoft.com/office/drawing/2014/main" xmlns="" id="{033D07C9-1173-465B-AA51-D1F4D3230D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2357438"/>
            <a:ext cx="3714750" cy="439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403EF220-D43A-468D-AD2B-FA843F409E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2858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x-none" sz="3600" kern="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Хемодинамске промене</a:t>
            </a:r>
            <a:endParaRPr lang="en-US" sz="3600" kern="0" dirty="0">
              <a:solidFill>
                <a:srgbClr val="C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420"/>
    </mc:Choice>
    <mc:Fallback xmlns="">
      <p:transition spd="slow" advTm="2342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xmlns="" id="{A8065B56-F189-413E-8962-BCDAE0C462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слика</a:t>
            </a:r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xmlns="" id="{A8B1FE31-229C-4AE7-BCCD-DADE64BA48D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2287588"/>
            <a:ext cx="7572375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Знаци попуштања левог срца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sr-Latn-CS" altLang="en-US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    диспнеа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ортопнеа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    кардијална астма и акутни едем плућа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Знаци плућне конгестије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sr-Latn-CS" altLang="en-US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    хемоптизије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рецидивишући бронхитиси, емболије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    ангина пекторис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    промуклост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Знаци попуштања десног срца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sr-Latn-CS" altLang="en-US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    оток потколеница, асцитес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8" name="Picture 4">
            <a:extLst>
              <a:ext uri="{FF2B5EF4-FFF2-40B4-BE49-F238E27FC236}">
                <a16:creationId xmlns:a16="http://schemas.microsoft.com/office/drawing/2014/main" xmlns="" id="{2414E629-1DF9-4619-9871-35DED4236F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313" y="4857750"/>
            <a:ext cx="1563687" cy="179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67"/>
    </mc:Choice>
    <mc:Fallback xmlns="">
      <p:transition spd="slow" advTm="23267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xmlns="" id="{0715F7EF-FC90-4130-B7EA-B0EBA0AD3B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Физикални налаз</a:t>
            </a:r>
          </a:p>
        </p:txBody>
      </p:sp>
      <p:sp>
        <p:nvSpPr>
          <p:cNvPr id="17411" name="Content Placeholder 2">
            <a:extLst>
              <a:ext uri="{FF2B5EF4-FFF2-40B4-BE49-F238E27FC236}">
                <a16:creationId xmlns:a16="http://schemas.microsoft.com/office/drawing/2014/main" xmlns="" id="{23267E82-5B3B-46D8-9C97-2E7EDE9CB8F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2287588"/>
            <a:ext cx="6257925" cy="4525962"/>
          </a:xfrm>
        </p:spPr>
        <p:txBody>
          <a:bodyPr/>
          <a:lstStyle/>
          <a:p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Facies mitralis (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цијаноза образа и усана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Набреклост вратних вена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Дијастолни трил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треперење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Аускултаторно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Tx/>
              <a:buNone/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типичан налаз</a:t>
            </a:r>
          </a:p>
          <a:p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2" name="Picture 2" descr="D:\Srdjan\Goran\Predavanja\PPT\Slicice za ppt\animations\Medical-06-junejh.jpg">
            <a:extLst>
              <a:ext uri="{FF2B5EF4-FFF2-40B4-BE49-F238E27FC236}">
                <a16:creationId xmlns:a16="http://schemas.microsoft.com/office/drawing/2014/main" xmlns="" id="{CCDD5DC7-A770-4FB4-8346-47EB2882F60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625975"/>
            <a:ext cx="2009775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328"/>
    </mc:Choice>
    <mc:Fallback xmlns="">
      <p:transition spd="slow" advTm="24328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xmlns="" id="{29B1F223-CA86-4746-ACDA-8D60EBA52E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Facies mitralis</a:t>
            </a:r>
          </a:p>
        </p:txBody>
      </p:sp>
      <p:pic>
        <p:nvPicPr>
          <p:cNvPr id="18435" name="Picture 2" descr="C:\Documents and Settings\Korisnik\My Documents\Picture3.jpg">
            <a:extLst>
              <a:ext uri="{FF2B5EF4-FFF2-40B4-BE49-F238E27FC236}">
                <a16:creationId xmlns:a16="http://schemas.microsoft.com/office/drawing/2014/main" xmlns="" id="{81C274AE-3752-4336-B441-63A6B1E04AD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0" y="2357438"/>
            <a:ext cx="2825750" cy="3544887"/>
          </a:xfrm>
          <a:noFill/>
        </p:spPr>
      </p:pic>
      <p:pic>
        <p:nvPicPr>
          <p:cNvPr id="18436" name="Picture 4" descr="C:\Documents and Settings\Korisnik\My Documents\Picture4.jpg">
            <a:extLst>
              <a:ext uri="{FF2B5EF4-FFF2-40B4-BE49-F238E27FC236}">
                <a16:creationId xmlns:a16="http://schemas.microsoft.com/office/drawing/2014/main" xmlns="" id="{FDA2AF32-423E-4EF6-B378-BE986A9E3E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8" y="2357438"/>
            <a:ext cx="3622675" cy="383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35"/>
    </mc:Choice>
    <mc:Fallback xmlns="">
      <p:transition spd="slow" advTm="9335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xmlns="" id="{3271DC6B-4D68-4197-8472-C7F7CB600D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Помоћне дијагностичке методе</a:t>
            </a:r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xmlns="" id="{E5774BCB-5C0C-4792-9B11-5775BEAABD1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14313" y="2787650"/>
            <a:ext cx="8715375" cy="3498850"/>
          </a:xfrm>
        </p:spPr>
        <p:txBody>
          <a:bodyPr/>
          <a:lstStyle/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ЕКГ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Ртг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Ехокардиографија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Катетеризација срца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985"/>
    </mc:Choice>
    <mc:Fallback xmlns="">
      <p:transition spd="slow" advTm="40985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xmlns="" id="{B073BDA5-E0F1-4EBB-920B-C522574021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Компликације</a:t>
            </a:r>
          </a:p>
        </p:txBody>
      </p:sp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xmlns="" id="{EBF79893-5A7E-4183-A7DC-4E03C4D3497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71500" y="2428875"/>
            <a:ext cx="6429375" cy="2498725"/>
          </a:xfrm>
        </p:spPr>
        <p:txBody>
          <a:bodyPr/>
          <a:lstStyle/>
          <a:p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Акутни едем плућа</a:t>
            </a:r>
          </a:p>
          <a:p>
            <a:pPr>
              <a:buFontTx/>
              <a:buNone/>
            </a:pP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Тромбоза пре</a:t>
            </a:r>
            <a:r>
              <a:rPr lang="sr-Cyrl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комора</a:t>
            </a:r>
          </a:p>
          <a:p>
            <a:pPr>
              <a:buFontTx/>
              <a:buNone/>
            </a:pP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Субакутни бактеријски ендокардитис</a:t>
            </a:r>
          </a:p>
          <a:p>
            <a:pPr>
              <a:buFontTx/>
              <a:buNone/>
            </a:pP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Плућна хипертензија</a:t>
            </a: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C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98"/>
    </mc:Choice>
    <mc:Fallback xmlns="">
      <p:transition spd="slow" advTm="9598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xmlns="" id="{DA5EDAF4-24D5-4F6A-A0AD-BADB8B5F4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Срчани залисци</a:t>
            </a:r>
          </a:p>
        </p:txBody>
      </p:sp>
      <p:sp>
        <p:nvSpPr>
          <p:cNvPr id="3075" name="Content Placeholder 2">
            <a:extLst>
              <a:ext uri="{FF2B5EF4-FFF2-40B4-BE49-F238E27FC236}">
                <a16:creationId xmlns:a16="http://schemas.microsoft.com/office/drawing/2014/main" xmlns="" id="{C8166CDA-70F3-4F62-9DB3-5A9E2C552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1. Аортни: између леве коморе и аорте</a:t>
            </a:r>
          </a:p>
          <a:p>
            <a:r>
              <a:rPr lang="en-US" altLang="en-US"/>
              <a:t>2. Пулмонални: између десне коморе и плућне артерије</a:t>
            </a:r>
          </a:p>
          <a:p>
            <a:r>
              <a:rPr lang="en-US" altLang="en-US"/>
              <a:t>3. Митрални: између леве преткоморе и леве коморе</a:t>
            </a:r>
          </a:p>
          <a:p>
            <a:r>
              <a:rPr lang="en-US" altLang="en-US"/>
              <a:t>4. Трикуспидни: између десне преткоморе и десне коморе</a:t>
            </a:r>
          </a:p>
          <a:p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537"/>
    </mc:Choice>
    <mc:Fallback xmlns="">
      <p:transition spd="slow" advTm="30537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xmlns="" id="{24860962-841E-423C-978E-53753FFAA1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 и прогноза</a:t>
            </a:r>
          </a:p>
        </p:txBody>
      </p:sp>
      <p:sp>
        <p:nvSpPr>
          <p:cNvPr id="21507" name="Content Placeholder 2">
            <a:extLst>
              <a:ext uri="{FF2B5EF4-FFF2-40B4-BE49-F238E27FC236}">
                <a16:creationId xmlns:a16="http://schemas.microsoft.com/office/drawing/2014/main" xmlns="" id="{6C21CC17-0DF0-48F0-8110-32B4DC28F9D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2787650"/>
            <a:ext cx="8229600" cy="28559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Код већине болесника након прележане акутне реуматске грознице наступа асимптоматски период (20 година)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година након појаве симптома развија се тешка срчана инсуфицијенција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”10-10-10” 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(10.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г до аускултаторног налаза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10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до тегоба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10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до тешких тегоба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957"/>
    </mc:Choice>
    <mc:Fallback xmlns="">
      <p:transition spd="slow" advTm="23957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xmlns="" id="{45DA8CA5-D353-4411-9076-2149FC7142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7188" y="1143000"/>
            <a:ext cx="8229600" cy="1143000"/>
          </a:xfrm>
        </p:spPr>
        <p:txBody>
          <a:bodyPr/>
          <a:lstStyle/>
          <a:p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Лечење</a:t>
            </a:r>
          </a:p>
        </p:txBody>
      </p:sp>
      <p:sp>
        <p:nvSpPr>
          <p:cNvPr id="22531" name="Content Placeholder 2">
            <a:extLst>
              <a:ext uri="{FF2B5EF4-FFF2-40B4-BE49-F238E27FC236}">
                <a16:creationId xmlns:a16="http://schemas.microsoft.com/office/drawing/2014/main" xmlns="" id="{A678A840-2262-4D53-9C46-B6EB9B5DD71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4686300" cy="3498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Асимптоматски облици се прате и спроводи се превенција акутног бактеријског ендокардитиса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Симптоматски пацијенти се лече медикаментно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кардиодиуретици, антикоагуланси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Хируршки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комисуротомија или замена валвуле</a:t>
            </a:r>
          </a:p>
        </p:txBody>
      </p:sp>
      <p:pic>
        <p:nvPicPr>
          <p:cNvPr id="22532" name="Picture 4">
            <a:extLst>
              <a:ext uri="{FF2B5EF4-FFF2-40B4-BE49-F238E27FC236}">
                <a16:creationId xmlns:a16="http://schemas.microsoft.com/office/drawing/2014/main" xmlns="" id="{87FB9737-A4A7-4AF4-9BA7-825C08E089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2286000"/>
            <a:ext cx="232410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22533" name="Picture 5">
            <a:extLst>
              <a:ext uri="{FF2B5EF4-FFF2-40B4-BE49-F238E27FC236}">
                <a16:creationId xmlns:a16="http://schemas.microsoft.com/office/drawing/2014/main" xmlns="" id="{AA505F28-8EB6-4290-8D0C-729E95EDD0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4357688"/>
            <a:ext cx="23050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429"/>
    </mc:Choice>
    <mc:Fallback xmlns="">
      <p:transition spd="slow" advTm="89429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>
            <a:extLst>
              <a:ext uri="{FF2B5EF4-FFF2-40B4-BE49-F238E27FC236}">
                <a16:creationId xmlns:a16="http://schemas.microsoft.com/office/drawing/2014/main" xmlns="" id="{96B75327-A39D-4D23-8C23-E4C833E8C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0" t="23512" r="38603" b="16997"/>
          <a:stretch>
            <a:fillRect/>
          </a:stretch>
        </p:blipFill>
        <p:spPr bwMode="auto">
          <a:xfrm>
            <a:off x="1042988" y="1125538"/>
            <a:ext cx="6913562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54"/>
    </mc:Choice>
    <mc:Fallback xmlns="">
      <p:transition spd="slow" advTm="21854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xmlns="" id="{C6A33BBA-6479-480A-997A-30E716800A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xmlns="" id="{9D358117-88BB-42A8-8B2F-788618B1C4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Сви пацијенти са кардиохируршком корекцијом мане, уградњом вештачког залиска, морају доживотно бити на оралним антикоагулантним лековима</a:t>
            </a:r>
          </a:p>
          <a:p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ПОСЕБАН ПРОТОКОЛ ЗА СТОМАТОЛОШКЕ ПРОЦЕДУРЕ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531"/>
    </mc:Choice>
    <mc:Fallback xmlns="">
      <p:transition spd="slow" advTm="2653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xmlns="" id="{C1657A75-3838-4EC9-8D3E-9C13A89C96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285875"/>
            <a:ext cx="8229600" cy="1143000"/>
          </a:xfrm>
        </p:spPr>
        <p:txBody>
          <a:bodyPr/>
          <a:lstStyle/>
          <a:p>
            <a:r>
              <a:rPr lang="sr-Latn-CS" altLang="en-US" sz="32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Митрална инсуфицијенција</a:t>
            </a:r>
            <a:br>
              <a:rPr lang="sr-Latn-CS" altLang="en-US" sz="32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32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Insuffitientio valvulae mitralis</a:t>
            </a:r>
            <a:r>
              <a:rPr lang="sr-Latn-CS" altLang="en-US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en-US" sz="3200">
                <a:solidFill>
                  <a:schemeClr val="tx1"/>
                </a:solidFill>
              </a:rPr>
              <a:t/>
            </a:r>
            <a:br>
              <a:rPr lang="en-US" altLang="en-US" sz="3200">
                <a:solidFill>
                  <a:schemeClr val="tx1"/>
                </a:solidFill>
              </a:rPr>
            </a:br>
            <a:r>
              <a:rPr lang="sr-Latn-CS" altLang="en-US" sz="32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Дефиниција</a:t>
            </a:r>
          </a:p>
        </p:txBody>
      </p:sp>
      <p:sp>
        <p:nvSpPr>
          <p:cNvPr id="25603" name="Content Placeholder 2">
            <a:extLst>
              <a:ext uri="{FF2B5EF4-FFF2-40B4-BE49-F238E27FC236}">
                <a16:creationId xmlns:a16="http://schemas.microsoft.com/office/drawing/2014/main" xmlns="" id="{19B12389-60CB-47D3-802E-B7D51B2C733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57188" y="2928938"/>
            <a:ext cx="3900487" cy="2855912"/>
          </a:xfrm>
        </p:spPr>
        <p:txBody>
          <a:bodyPr/>
          <a:lstStyle/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Деструкција и скврчавање митралних залистака који онемогућавају затварање одговарајућег отвора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услед чега се крв у систоли враћа из леве коморе у леву преткомору</a:t>
            </a:r>
          </a:p>
        </p:txBody>
      </p:sp>
      <p:pic>
        <p:nvPicPr>
          <p:cNvPr id="25604" name="Picture 2" descr="C:\Users\Srdjan\Desktop\Mitralna-insuficijencija.jpg">
            <a:extLst>
              <a:ext uri="{FF2B5EF4-FFF2-40B4-BE49-F238E27FC236}">
                <a16:creationId xmlns:a16="http://schemas.microsoft.com/office/drawing/2014/main" xmlns="" id="{BC5D2D8B-6A69-44AD-9D95-6B075BBD5F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2857500"/>
            <a:ext cx="37084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583"/>
    </mc:Choice>
    <mc:Fallback xmlns="">
      <p:transition spd="slow" advTm="30583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xmlns="" id="{A1FB7E41-EBD3-48DF-87A8-0069D308AF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214438"/>
            <a:ext cx="8229600" cy="1143000"/>
          </a:xfrm>
        </p:spPr>
        <p:txBody>
          <a:bodyPr/>
          <a:lstStyle/>
          <a:p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Етиологија</a:t>
            </a:r>
          </a:p>
        </p:txBody>
      </p:sp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xmlns="" id="{70488E00-8743-47C2-82F2-8014DC7597B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-71438" y="2573338"/>
            <a:ext cx="9358313" cy="41417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Запаљенски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реуматски ендокардитис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СЛЕ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ендокардитис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Дегенеративни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Миксомска дегенерација кусписа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калцификација)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Структурална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руптура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m. papilarisa,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проширења ЛК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ХТА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Ao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мане,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миокардиопатије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Акутна и Хронична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696"/>
    </mc:Choice>
    <mc:Fallback xmlns="">
      <p:transition spd="slow" advTm="17696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xmlns="" id="{937FB42E-F8C5-45E6-A33A-59591F67E3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285875"/>
            <a:ext cx="8229600" cy="1143000"/>
          </a:xfrm>
        </p:spPr>
        <p:txBody>
          <a:bodyPr/>
          <a:lstStyle/>
          <a:p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Патогенеза</a:t>
            </a:r>
          </a:p>
        </p:txBody>
      </p:sp>
      <p:sp>
        <p:nvSpPr>
          <p:cNvPr id="27651" name="Content Placeholder 2">
            <a:extLst>
              <a:ext uri="{FF2B5EF4-FFF2-40B4-BE49-F238E27FC236}">
                <a16:creationId xmlns:a16="http://schemas.microsoft.com/office/drawing/2014/main" xmlns="" id="{2039DD45-98C7-4AB7-9F4E-79F6BB9EBDC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3430588"/>
            <a:ext cx="5072063" cy="1855787"/>
          </a:xfrm>
        </p:spPr>
        <p:txBody>
          <a:bodyPr/>
          <a:lstStyle/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Крв се у систоли враћа из леве коморе у леву преткомору 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(дилатирају и хипертрофишу обе шупљине)</a:t>
            </a:r>
          </a:p>
        </p:txBody>
      </p:sp>
      <p:pic>
        <p:nvPicPr>
          <p:cNvPr id="27652" name="Picture 2" descr="C:\Users\Srdjan\Desktop\Mitral_Insufficiency-3.jpg">
            <a:extLst>
              <a:ext uri="{FF2B5EF4-FFF2-40B4-BE49-F238E27FC236}">
                <a16:creationId xmlns:a16="http://schemas.microsoft.com/office/drawing/2014/main" xmlns="" id="{F9B29D47-115A-4AB4-8C84-61BC2C2AD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938" y="2714625"/>
            <a:ext cx="4011612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59"/>
    </mc:Choice>
    <mc:Fallback xmlns="">
      <p:transition spd="slow" advTm="10359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xmlns="" id="{0EB1FDE4-C35C-469A-9866-AD46853C3B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285875"/>
            <a:ext cx="8229600" cy="1143000"/>
          </a:xfrm>
        </p:spPr>
        <p:txBody>
          <a:bodyPr/>
          <a:lstStyle/>
          <a:p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слика</a:t>
            </a:r>
          </a:p>
        </p:txBody>
      </p:sp>
      <p:sp>
        <p:nvSpPr>
          <p:cNvPr id="28675" name="Content Placeholder 2">
            <a:extLst>
              <a:ext uri="{FF2B5EF4-FFF2-40B4-BE49-F238E27FC236}">
                <a16:creationId xmlns:a16="http://schemas.microsoft.com/office/drawing/2014/main" xmlns="" id="{9E7ED280-8C69-457B-8F46-C8F88312F7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71525" y="2714625"/>
            <a:ext cx="8229600" cy="1712913"/>
          </a:xfrm>
        </p:spPr>
        <p:txBody>
          <a:bodyPr/>
          <a:lstStyle/>
          <a:p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Асимптоматски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док је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VR </a:t>
            </a:r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крви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&lt; VI </a:t>
            </a:r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крви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C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Симптоми су слични као у МС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али су блажи</a:t>
            </a: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C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477"/>
    </mc:Choice>
    <mc:Fallback xmlns="">
      <p:transition spd="slow" advTm="13477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xmlns="" id="{60AA1DD7-C3A4-478A-A55E-AC8616DCD4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062038"/>
            <a:ext cx="8229600" cy="652462"/>
          </a:xfrm>
        </p:spPr>
        <p:txBody>
          <a:bodyPr/>
          <a:lstStyle/>
          <a:p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Дакле...симптоматологија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699" name="Content Placeholder 2">
            <a:extLst>
              <a:ext uri="{FF2B5EF4-FFF2-40B4-BE49-F238E27FC236}">
                <a16:creationId xmlns:a16="http://schemas.microsoft.com/office/drawing/2014/main" xmlns="" id="{DF7071D4-45A9-4F7B-996D-43BC1EC64D2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714500"/>
            <a:ext cx="8229600" cy="50990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sr-Latn-CS" altLang="en-US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Знаци попуштања левог срца</a:t>
            </a:r>
            <a:r>
              <a:rPr lang="en-US" altLang="en-US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sr-Latn-CS" altLang="en-US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        диспнеа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ортопнеа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sr-Latn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        кардијална астма и акутни едем плућа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en-US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sr-Latn-CS" altLang="en-US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Знаци плућне конгестије</a:t>
            </a:r>
            <a:r>
              <a:rPr lang="en-US" altLang="en-US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sr-Latn-CS" altLang="en-US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        хемоптизије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рецидивишући бронхитиси, емболије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        ангина пекторис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        промуклост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altLang="en-US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sr-Latn-CS" altLang="en-US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Знаци попуштања десног срца</a:t>
            </a:r>
            <a:r>
              <a:rPr lang="en-US" altLang="en-US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sr-Latn-CS" altLang="en-US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        оток потколеница, асцитес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37"/>
    </mc:Choice>
    <mc:Fallback xmlns="">
      <p:transition spd="slow" advTm="11137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xmlns="" id="{F74D6E54-74BD-4F01-9B52-5D813527F1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285875"/>
            <a:ext cx="8229600" cy="1143000"/>
          </a:xfrm>
        </p:spPr>
        <p:txBody>
          <a:bodyPr/>
          <a:lstStyle/>
          <a:p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Физикални налаз</a:t>
            </a:r>
          </a:p>
        </p:txBody>
      </p:sp>
      <p:sp>
        <p:nvSpPr>
          <p:cNvPr id="30723" name="Content Placeholder 2">
            <a:extLst>
              <a:ext uri="{FF2B5EF4-FFF2-40B4-BE49-F238E27FC236}">
                <a16:creationId xmlns:a16="http://schemas.microsoft.com/office/drawing/2014/main" xmlns="" id="{262B5BF8-57D5-40CA-8E5F-35C0C17CFE8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42875" y="2787650"/>
            <a:ext cx="8229600" cy="3213100"/>
          </a:xfrm>
        </p:spPr>
        <p:txBody>
          <a:bodyPr/>
          <a:lstStyle/>
          <a:p>
            <a:r>
              <a:rPr lang="sr-Latn-CS" altLang="en-US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Систолни трил</a:t>
            </a:r>
          </a:p>
          <a:p>
            <a:pPr>
              <a:buFontTx/>
              <a:buNone/>
            </a:pP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Аускултаторно</a:t>
            </a:r>
            <a:r>
              <a:rPr lang="en-US" altLang="en-US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Tx/>
              <a:buNone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систолни шум</a:t>
            </a: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endParaRPr lang="sr-Latn-C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24" name="Picture 2" descr="D:\Srdjan\Goran\Predavanja\PPT\Slicice za ppt\animations\Medical-06-junejh.jpg">
            <a:extLst>
              <a:ext uri="{FF2B5EF4-FFF2-40B4-BE49-F238E27FC236}">
                <a16:creationId xmlns:a16="http://schemas.microsoft.com/office/drawing/2014/main" xmlns="" id="{9ECC5EE8-C009-4419-813B-84517E11F22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554538"/>
            <a:ext cx="2009775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922"/>
    </mc:Choice>
    <mc:Fallback xmlns="">
      <p:transition spd="slow" advTm="18922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>
            <a:extLst>
              <a:ext uri="{FF2B5EF4-FFF2-40B4-BE49-F238E27FC236}">
                <a16:creationId xmlns:a16="http://schemas.microsoft.com/office/drawing/2014/main" xmlns="" id="{72614855-E2AF-4EC0-A2FC-37B52CC52A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8" t="31161" r="39241" b="24364"/>
          <a:stretch>
            <a:fillRect/>
          </a:stretch>
        </p:blipFill>
        <p:spPr bwMode="auto">
          <a:xfrm>
            <a:off x="1476375" y="1341438"/>
            <a:ext cx="5903913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825"/>
    </mc:Choice>
    <mc:Fallback xmlns="">
      <p:transition spd="slow" advTm="36825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>
            <a:extLst>
              <a:ext uri="{FF2B5EF4-FFF2-40B4-BE49-F238E27FC236}">
                <a16:creationId xmlns:a16="http://schemas.microsoft.com/office/drawing/2014/main" xmlns="" id="{86989AE5-5AE7-4563-81F5-030C3B84A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615"/>
    </mc:Choice>
    <mc:Fallback xmlns="">
      <p:transition spd="slow" advTm="73615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xmlns="" id="{A907F1E9-D824-42AD-880C-310F201167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Компликације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и лечење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771" name="Content Placeholder 2">
            <a:extLst>
              <a:ext uri="{FF2B5EF4-FFF2-40B4-BE49-F238E27FC236}">
                <a16:creationId xmlns:a16="http://schemas.microsoft.com/office/drawing/2014/main" xmlns="" id="{5BC8FDF4-A747-4366-BAA6-EA4A45492C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Као и код 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SOVS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46"/>
    </mc:Choice>
    <mc:Fallback xmlns="">
      <p:transition spd="slow" advTm="6746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3">
            <a:extLst>
              <a:ext uri="{FF2B5EF4-FFF2-40B4-BE49-F238E27FC236}">
                <a16:creationId xmlns:a16="http://schemas.microsoft.com/office/drawing/2014/main" xmlns="" id="{5595C2DB-DCAB-445F-AF30-06BF939CA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1125538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Mitra-Clip процедура</a:t>
            </a:r>
          </a:p>
        </p:txBody>
      </p:sp>
      <p:pic>
        <p:nvPicPr>
          <p:cNvPr id="33795" name="Picture 4">
            <a:extLst>
              <a:ext uri="{FF2B5EF4-FFF2-40B4-BE49-F238E27FC236}">
                <a16:creationId xmlns:a16="http://schemas.microsoft.com/office/drawing/2014/main" xmlns="" id="{DBEE2508-AD0B-47A6-8154-9089CA502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4" t="26346" r="41634" b="20396"/>
          <a:stretch>
            <a:fillRect/>
          </a:stretch>
        </p:blipFill>
        <p:spPr bwMode="auto">
          <a:xfrm>
            <a:off x="1187450" y="2133600"/>
            <a:ext cx="6192838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513"/>
    </mc:Choice>
    <mc:Fallback xmlns="">
      <p:transition spd="slow" advTm="29513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xmlns="" id="{180D36E8-9AED-459C-9D0A-13966CE64A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7188" y="1062038"/>
            <a:ext cx="8229600" cy="1143000"/>
          </a:xfrm>
        </p:spPr>
        <p:txBody>
          <a:bodyPr/>
          <a:lstStyle/>
          <a:p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Аортне мане</a:t>
            </a:r>
          </a:p>
        </p:txBody>
      </p:sp>
      <p:pic>
        <p:nvPicPr>
          <p:cNvPr id="34819" name="Picture 4" descr="images 12">
            <a:extLst>
              <a:ext uri="{FF2B5EF4-FFF2-40B4-BE49-F238E27FC236}">
                <a16:creationId xmlns:a16="http://schemas.microsoft.com/office/drawing/2014/main" xmlns="" id="{C1B470AF-EDDE-407C-8672-E5EA971637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2357438"/>
            <a:ext cx="6096000" cy="450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961"/>
    </mc:Choice>
    <mc:Fallback xmlns="">
      <p:transition spd="slow" advTm="20961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xmlns="" id="{FE8F2043-22E2-4A78-80FB-E6F5760967A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062038"/>
            <a:ext cx="8229600" cy="652462"/>
          </a:xfrm>
        </p:spPr>
        <p:txBody>
          <a:bodyPr/>
          <a:lstStyle/>
          <a:p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Аортна стеноза (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SOAS)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xmlns="" id="{912262E3-8B85-4FE9-AAC2-79DA2B71A3E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714500"/>
            <a:ext cx="8229600" cy="5099050"/>
          </a:xfrm>
        </p:spPr>
        <p:txBody>
          <a:bodyPr/>
          <a:lstStyle/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Срастање по комисурама калцификованих задебљалих залистака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аорте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које доводи до сужења отвора и представља механичку сметњу протоку крви</a:t>
            </a:r>
            <a:endParaRPr lang="en-US" altLang="en-US" sz="2400"/>
          </a:p>
        </p:txBody>
      </p:sp>
      <p:pic>
        <p:nvPicPr>
          <p:cNvPr id="35844" name="Picture 2" descr="C:\Documents and Settings\Korisnik\My Documents\valves.jpg">
            <a:extLst>
              <a:ext uri="{FF2B5EF4-FFF2-40B4-BE49-F238E27FC236}">
                <a16:creationId xmlns:a16="http://schemas.microsoft.com/office/drawing/2014/main" xmlns="" id="{6D7A7661-A95D-425D-B36D-4CFCF2007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3071813"/>
            <a:ext cx="5715000" cy="319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52"/>
    </mc:Choice>
    <mc:Fallback xmlns="">
      <p:transition spd="slow" advTm="19352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xmlns="" id="{20E2E22F-F217-4C90-A357-311456E332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Етиологија и хемодинамске промене</a:t>
            </a:r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xmlns="" id="{00421FB1-E7A9-4B31-BF6E-29BA40FB98C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42875" y="2501900"/>
            <a:ext cx="4400550" cy="40703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Реуматска грозница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Бикуспидни залистак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атеросклероза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Хемодинамске промене настају тек када отвор буде мањи од 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¼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нормалног отвора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нормално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2.5-3.5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цм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критично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0.5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цм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80000"/>
              </a:lnSpc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Хипертрофија ЛК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дилатација ЛК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КБ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868" name="Picture 3" descr="C:\Users\Srdjan\Desktop\senile_aortic_stenosis.jpg">
            <a:extLst>
              <a:ext uri="{FF2B5EF4-FFF2-40B4-BE49-F238E27FC236}">
                <a16:creationId xmlns:a16="http://schemas.microsoft.com/office/drawing/2014/main" xmlns="" id="{728CFE49-C043-49BB-94CF-37F4428E5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2357438"/>
            <a:ext cx="4344988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976"/>
    </mc:Choice>
    <mc:Fallback xmlns="">
      <p:transition spd="slow" advTm="28976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xmlns="" id="{0E3B0D0B-460E-4C52-9629-2A7E9904C2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285875"/>
            <a:ext cx="8229600" cy="1143000"/>
          </a:xfrm>
        </p:spPr>
        <p:txBody>
          <a:bodyPr/>
          <a:lstStyle/>
          <a:p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слика и компликације</a:t>
            </a:r>
          </a:p>
        </p:txBody>
      </p:sp>
      <p:sp>
        <p:nvSpPr>
          <p:cNvPr id="37891" name="Content Placeholder 2">
            <a:extLst>
              <a:ext uri="{FF2B5EF4-FFF2-40B4-BE49-F238E27FC236}">
                <a16:creationId xmlns:a16="http://schemas.microsoft.com/office/drawing/2014/main" xmlns="" id="{FF8A04E6-7426-4369-A6A4-8CE8A54EFB9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42875" y="2787650"/>
            <a:ext cx="8229600" cy="3713163"/>
          </a:xfrm>
        </p:spPr>
        <p:txBody>
          <a:bodyPr/>
          <a:lstStyle/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Асимптоматски период 5-10 година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Диспнеа, едем плућа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Ангина пекторис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Синкопа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Компликације (бактеријски ендокардитис, коронарна болест)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892" name="Picture 4">
            <a:extLst>
              <a:ext uri="{FF2B5EF4-FFF2-40B4-BE49-F238E27FC236}">
                <a16:creationId xmlns:a16="http://schemas.microsoft.com/office/drawing/2014/main" xmlns="" id="{C609522F-0A67-44DF-BF40-63F944CC61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2928938"/>
            <a:ext cx="357187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099"/>
    </mc:Choice>
    <mc:Fallback xmlns="">
      <p:transition spd="slow" advTm="33099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xmlns="" id="{07ABD489-328A-4CD8-83E9-BF48F3898A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214438"/>
            <a:ext cx="8229600" cy="1143000"/>
          </a:xfrm>
        </p:spPr>
        <p:txBody>
          <a:bodyPr/>
          <a:lstStyle/>
          <a:p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Физикални налаз</a:t>
            </a:r>
          </a:p>
        </p:txBody>
      </p:sp>
      <p:sp>
        <p:nvSpPr>
          <p:cNvPr id="38915" name="Content Placeholder 2">
            <a:extLst>
              <a:ext uri="{FF2B5EF4-FFF2-40B4-BE49-F238E27FC236}">
                <a16:creationId xmlns:a16="http://schemas.microsoft.com/office/drawing/2014/main" xmlns="" id="{BC6B1F4D-AC98-49E4-8574-1D7599F2C08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2643188"/>
            <a:ext cx="8229600" cy="2713037"/>
          </a:xfrm>
        </p:spPr>
        <p:txBody>
          <a:bodyPr/>
          <a:lstStyle/>
          <a:p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Аускултаторно: </a:t>
            </a:r>
          </a:p>
          <a:p>
            <a:pPr>
              <a:buFontTx/>
              <a:buNone/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систолни шум ејекционог типа</a:t>
            </a:r>
          </a:p>
          <a:p>
            <a:pPr>
              <a:buFontTx/>
              <a:buNone/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(шири се ка врату, претходи му клик, удвајање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тона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тон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Пулс је мали и спор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(parvus et tardus)</a:t>
            </a: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Низак систолни крвни притисак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860"/>
    </mc:Choice>
    <mc:Fallback xmlns="">
      <p:transition spd="slow" advTm="1986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>
            <a:extLst>
              <a:ext uri="{FF2B5EF4-FFF2-40B4-BE49-F238E27FC236}">
                <a16:creationId xmlns:a16="http://schemas.microsoft.com/office/drawing/2014/main" xmlns="" id="{60A11FA5-D643-41AC-BEAF-3E5B61333B2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Помоћне дијагностичке методе</a:t>
            </a:r>
          </a:p>
        </p:txBody>
      </p:sp>
      <p:sp>
        <p:nvSpPr>
          <p:cNvPr id="39939" name="Content Placeholder 2">
            <a:extLst>
              <a:ext uri="{FF2B5EF4-FFF2-40B4-BE49-F238E27FC236}">
                <a16:creationId xmlns:a16="http://schemas.microsoft.com/office/drawing/2014/main" xmlns="" id="{47954DA5-6D8C-41D7-81D8-D5ECAD8C21D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2571750"/>
            <a:ext cx="4357688" cy="4286250"/>
          </a:xfrm>
        </p:spPr>
        <p:txBody>
          <a:bodyPr/>
          <a:lstStyle/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ЕКГ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Ртг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”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паткасто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срце</a:t>
            </a:r>
          </a:p>
          <a:p>
            <a:pPr>
              <a:buFontTx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Ехокардиографија</a:t>
            </a:r>
          </a:p>
          <a:p>
            <a:pPr>
              <a:buFontTx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Катетеризација срца и коронарографија</a:t>
            </a:r>
          </a:p>
        </p:txBody>
      </p:sp>
      <p:pic>
        <p:nvPicPr>
          <p:cNvPr id="39940" name="Picture 2" descr="C:\Users\Srdjan\Desktop\cow289lg.jpg">
            <a:extLst>
              <a:ext uri="{FF2B5EF4-FFF2-40B4-BE49-F238E27FC236}">
                <a16:creationId xmlns:a16="http://schemas.microsoft.com/office/drawing/2014/main" xmlns="" id="{66620C09-1B9C-46EA-8136-3DD5677800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175" y="2428875"/>
            <a:ext cx="4122738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605"/>
    </mc:Choice>
    <mc:Fallback xmlns="">
      <p:transition spd="slow" advTm="69605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>
            <a:extLst>
              <a:ext uri="{FF2B5EF4-FFF2-40B4-BE49-F238E27FC236}">
                <a16:creationId xmlns:a16="http://schemas.microsoft.com/office/drawing/2014/main" xmlns="" id="{7E38C8BE-03B9-4A35-912A-5CBC85A822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40963" name="Picture 2" descr="C:\Documents and Settings\Korisnik\My Documents\2012-15-01-028-031-Figure1.jpg">
            <a:extLst>
              <a:ext uri="{FF2B5EF4-FFF2-40B4-BE49-F238E27FC236}">
                <a16:creationId xmlns:a16="http://schemas.microsoft.com/office/drawing/2014/main" xmlns="" id="{AE5B705A-9FF9-411F-AE4E-44C8C55F644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43250" y="3143250"/>
            <a:ext cx="5715000" cy="3714750"/>
          </a:xfrm>
          <a:noFill/>
        </p:spPr>
      </p:pic>
      <p:pic>
        <p:nvPicPr>
          <p:cNvPr id="40964" name="Picture 4" descr="C:\Documents and Settings\Korisnik\My Documents\25v65n11-90156792fig1.jpg">
            <a:extLst>
              <a:ext uri="{FF2B5EF4-FFF2-40B4-BE49-F238E27FC236}">
                <a16:creationId xmlns:a16="http://schemas.microsoft.com/office/drawing/2014/main" xmlns="" id="{2C76DA02-8620-403C-8D81-E584B685AE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000125"/>
            <a:ext cx="66675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488"/>
    </mc:Choice>
    <mc:Fallback xmlns="">
      <p:transition spd="slow" advTm="19488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>
            <a:extLst>
              <a:ext uri="{FF2B5EF4-FFF2-40B4-BE49-F238E27FC236}">
                <a16:creationId xmlns:a16="http://schemas.microsoft.com/office/drawing/2014/main" xmlns="" id="{7AEE350B-2EE1-4E77-A4FF-F960CEA763A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8313" y="2276475"/>
            <a:ext cx="8135937" cy="3213100"/>
          </a:xfrm>
        </p:spPr>
        <p:txBody>
          <a:bodyPr/>
          <a:lstStyle/>
          <a:p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атоанатомск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оштећења валвуларног апарата срца, са следственим поремећајем функције одговарајућих ушћа, које се стичу током живота као последица различитих обољења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Уколико се не лече, тешке форме валвуларних мана значајно утичу на квалитет и дужину живота</a:t>
            </a: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xmlns="" id="{FD4521AA-518B-497B-9C62-4C9FAEFDC3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143000"/>
            <a:ext cx="8229600" cy="857250"/>
          </a:xfrm>
        </p:spPr>
        <p:txBody>
          <a:bodyPr/>
          <a:lstStyle/>
          <a:p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Стечене</a:t>
            </a:r>
            <a:r>
              <a:rPr lang="en-U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срчане </a:t>
            </a:r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мане</a:t>
            </a:r>
            <a:r>
              <a:rPr lang="en-U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дефиниција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426"/>
    </mc:Choice>
    <mc:Fallback xmlns="">
      <p:transition spd="slow" advTm="19426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:a16="http://schemas.microsoft.com/office/drawing/2014/main" xmlns="" id="{41EBDFFA-7037-4C13-9A64-A77BA81B57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7188" y="1143000"/>
            <a:ext cx="8229600" cy="1143000"/>
          </a:xfrm>
        </p:spPr>
        <p:txBody>
          <a:bodyPr/>
          <a:lstStyle/>
          <a:p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Лечење</a:t>
            </a:r>
          </a:p>
        </p:txBody>
      </p:sp>
      <p:sp>
        <p:nvSpPr>
          <p:cNvPr id="41987" name="Content Placeholder 2">
            <a:extLst>
              <a:ext uri="{FF2B5EF4-FFF2-40B4-BE49-F238E27FC236}">
                <a16:creationId xmlns:a16="http://schemas.microsoft.com/office/drawing/2014/main" xmlns="" id="{4AF4534D-45C2-4BC4-9DD1-4A2C7F9D2CC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2428875"/>
            <a:ext cx="4929188" cy="3998913"/>
          </a:xfrm>
        </p:spPr>
        <p:txBody>
          <a:bodyPr/>
          <a:lstStyle/>
          <a:p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Асимптоматски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избегавање напора (5-10г)</a:t>
            </a:r>
          </a:p>
          <a:p>
            <a:pPr>
              <a:buFontTx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SOAS 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 шумом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без хипертрофије је асимптоматска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30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година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 када се јаве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5-10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Симптоматска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хируршко лечење (вештачка валвула)</a:t>
            </a:r>
          </a:p>
        </p:txBody>
      </p:sp>
      <p:pic>
        <p:nvPicPr>
          <p:cNvPr id="41988" name="Picture 2" descr="C:\Users\Srdjan\Desktop\st-jude-mechanical-valve.jpg">
            <a:extLst>
              <a:ext uri="{FF2B5EF4-FFF2-40B4-BE49-F238E27FC236}">
                <a16:creationId xmlns:a16="http://schemas.microsoft.com/office/drawing/2014/main" xmlns="" id="{21F7FE96-BBCB-4913-BA0C-5A5F780065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2928938"/>
            <a:ext cx="30861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45"/>
    </mc:Choice>
    <mc:Fallback xmlns="">
      <p:transition spd="slow" advTm="8045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>
            <a:extLst>
              <a:ext uri="{FF2B5EF4-FFF2-40B4-BE49-F238E27FC236}">
                <a16:creationId xmlns:a16="http://schemas.microsoft.com/office/drawing/2014/main" xmlns="" id="{D08AC802-76DF-4426-98B6-918E6BE720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/>
              <a:t>Постоје и инвазивне терапијске процедуре-</a:t>
            </a:r>
            <a:r>
              <a:rPr lang="sr-Latn-CS" altLang="en-US"/>
              <a:t>TAVI</a:t>
            </a:r>
            <a:endParaRPr lang="en-US" altLang="en-US"/>
          </a:p>
        </p:txBody>
      </p:sp>
      <p:pic>
        <p:nvPicPr>
          <p:cNvPr id="43011" name="Picture 2" descr="C:\Documents and Settings\Korisnik\My Documents\TAVI-offerings1.jpg">
            <a:extLst>
              <a:ext uri="{FF2B5EF4-FFF2-40B4-BE49-F238E27FC236}">
                <a16:creationId xmlns:a16="http://schemas.microsoft.com/office/drawing/2014/main" xmlns="" id="{5CB4C23A-9AD2-4A3E-97F3-0888B4AB788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00500" y="2373313"/>
            <a:ext cx="4643438" cy="4356100"/>
          </a:xfrm>
          <a:noFill/>
        </p:spPr>
      </p:pic>
      <p:pic>
        <p:nvPicPr>
          <p:cNvPr id="43012" name="Picture 4" descr="C:\Documents and Settings\Korisnik\My Documents\tavi2.jpg">
            <a:extLst>
              <a:ext uri="{FF2B5EF4-FFF2-40B4-BE49-F238E27FC236}">
                <a16:creationId xmlns:a16="http://schemas.microsoft.com/office/drawing/2014/main" xmlns="" id="{984BEBD7-BBA9-4D11-984B-392AD7F9F7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2643188"/>
            <a:ext cx="21145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747"/>
    </mc:Choice>
    <mc:Fallback xmlns="">
      <p:transition spd="slow" advTm="56747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>
            <a:extLst>
              <a:ext uri="{FF2B5EF4-FFF2-40B4-BE49-F238E27FC236}">
                <a16:creationId xmlns:a16="http://schemas.microsoft.com/office/drawing/2014/main" xmlns="" id="{2B257875-1898-4E7B-86A9-D7E554B495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44035" name="Picture 2" descr="C:\Documents and Settings\Korisnik\My Documents\tavi.jpeg">
            <a:extLst>
              <a:ext uri="{FF2B5EF4-FFF2-40B4-BE49-F238E27FC236}">
                <a16:creationId xmlns:a16="http://schemas.microsoft.com/office/drawing/2014/main" xmlns="" id="{379DF7C8-EB54-4CFC-9B19-83BB08F2F02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00125" y="2214563"/>
            <a:ext cx="7000875" cy="4643437"/>
          </a:xfr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430"/>
    </mc:Choice>
    <mc:Fallback xmlns="">
      <p:transition spd="slow" advTm="2943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>
            <a:extLst>
              <a:ext uri="{FF2B5EF4-FFF2-40B4-BE49-F238E27FC236}">
                <a16:creationId xmlns:a16="http://schemas.microsoft.com/office/drawing/2014/main" xmlns="" id="{08BAF786-A2D6-4247-A7E3-35EAA23B31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Аортна инсуфицијенција</a:t>
            </a:r>
          </a:p>
        </p:txBody>
      </p:sp>
      <p:sp>
        <p:nvSpPr>
          <p:cNvPr id="45059" name="Content Placeholder 2">
            <a:extLst>
              <a:ext uri="{FF2B5EF4-FFF2-40B4-BE49-F238E27FC236}">
                <a16:creationId xmlns:a16="http://schemas.microsoft.com/office/drawing/2014/main" xmlns="" id="{2D054DE5-53AF-4540-B7DA-B85C9D7A6DE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930400"/>
            <a:ext cx="8229600" cy="56991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Insuffitientio valvulae semilunaris aortae</a:t>
            </a:r>
          </a:p>
          <a:p>
            <a:pPr algn="ctr"/>
            <a:endParaRPr lang="sr-Latn-C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5060" name="Picture 5" descr="C:\Documents and Settings\Korisnik\My Documents\fa561dd7aca182d0bb6bc0e13265dddd.gif">
            <a:extLst>
              <a:ext uri="{FF2B5EF4-FFF2-40B4-BE49-F238E27FC236}">
                <a16:creationId xmlns:a16="http://schemas.microsoft.com/office/drawing/2014/main" xmlns="" id="{F3F3A387-848C-4BE7-97D3-E335084E7B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8" y="2571750"/>
            <a:ext cx="4572000" cy="409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Rectangle 1">
            <a:extLst>
              <a:ext uri="{FF2B5EF4-FFF2-40B4-BE49-F238E27FC236}">
                <a16:creationId xmlns:a16="http://schemas.microsoft.com/office/drawing/2014/main" xmlns="" id="{EE8050C8-CDEF-4A8D-A29C-A9D3943348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690813"/>
            <a:ext cx="3598862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2400"/>
              <a:t>Деструкција и скврчавање </a:t>
            </a:r>
            <a:r>
              <a:rPr lang="en-US" altLang="en-US" sz="2400"/>
              <a:t> Ao</a:t>
            </a:r>
            <a:r>
              <a:rPr lang="ru-RU" altLang="en-US" sz="2400"/>
              <a:t> залистака који онемогућавају затварање одговарајућег отвора, услед чега се крв у систоли враћа из </a:t>
            </a:r>
            <a:r>
              <a:rPr lang="en-US" altLang="en-US" sz="2400"/>
              <a:t>аорте </a:t>
            </a:r>
            <a:r>
              <a:rPr lang="ru-RU" altLang="en-US" sz="2400"/>
              <a:t> у леву комору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670"/>
    </mc:Choice>
    <mc:Fallback xmlns="">
      <p:transition spd="slow" advTm="1967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xmlns="" id="{6588E2C2-9526-4046-8477-C304A768E1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2900" y="1143000"/>
            <a:ext cx="8229600" cy="1143000"/>
          </a:xfrm>
        </p:spPr>
        <p:txBody>
          <a:bodyPr/>
          <a:lstStyle/>
          <a:p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Етиологија и клиничка слика</a:t>
            </a:r>
          </a:p>
        </p:txBody>
      </p:sp>
      <p:sp>
        <p:nvSpPr>
          <p:cNvPr id="46083" name="Content Placeholder 2">
            <a:extLst>
              <a:ext uri="{FF2B5EF4-FFF2-40B4-BE49-F238E27FC236}">
                <a16:creationId xmlns:a16="http://schemas.microsoft.com/office/drawing/2014/main" xmlns="" id="{A3A34791-5F8C-438E-BEED-3FE298864D3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2428875"/>
            <a:ext cx="8229600" cy="2427288"/>
          </a:xfrm>
        </p:spPr>
        <p:txBody>
          <a:bodyPr/>
          <a:lstStyle/>
          <a:p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Истоветна као за 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SOAS +</a:t>
            </a:r>
          </a:p>
          <a:p>
            <a:endParaRPr lang="sr-Latn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Анеуризма асцендентне 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Ao,</a:t>
            </a:r>
          </a:p>
          <a:p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Повреде грудног коша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75A0E6CE-893C-4F21-A810-5C823005E695}"/>
              </a:ext>
            </a:extLst>
          </p:cNvPr>
          <p:cNvSpPr txBox="1">
            <a:spLocks/>
          </p:cNvSpPr>
          <p:nvPr/>
        </p:nvSpPr>
        <p:spPr bwMode="auto">
          <a:xfrm>
            <a:off x="457200" y="5573713"/>
            <a:ext cx="8229600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x-none" sz="3200" kern="0">
                <a:latin typeface="Times New Roman" pitchFamily="18" charset="0"/>
                <a:cs typeface="Times New Roman" pitchFamily="18" charset="0"/>
              </a:rPr>
              <a:t>Истоветна, али су тегобе ређе</a:t>
            </a:r>
            <a:endParaRPr lang="sr-Latn-CS" sz="3200" kern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71"/>
    </mc:Choice>
    <mc:Fallback xmlns="">
      <p:transition spd="slow" advTm="11471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>
            <a:extLst>
              <a:ext uri="{FF2B5EF4-FFF2-40B4-BE49-F238E27FC236}">
                <a16:creationId xmlns:a16="http://schemas.microsoft.com/office/drawing/2014/main" xmlns="" id="{AE6926D4-1D4E-456C-92CC-6D4F0A5C58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8625" y="1214438"/>
            <a:ext cx="8229600" cy="1143000"/>
          </a:xfrm>
        </p:spPr>
        <p:txBody>
          <a:bodyPr/>
          <a:lstStyle/>
          <a:p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Физикални налаз</a:t>
            </a:r>
          </a:p>
        </p:txBody>
      </p:sp>
      <p:sp>
        <p:nvSpPr>
          <p:cNvPr id="47107" name="Content Placeholder 2">
            <a:extLst>
              <a:ext uri="{FF2B5EF4-FFF2-40B4-BE49-F238E27FC236}">
                <a16:creationId xmlns:a16="http://schemas.microsoft.com/office/drawing/2014/main" xmlns="" id="{A2C67855-6ABC-48AC-90E3-0E967D0679F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14313" y="2428875"/>
            <a:ext cx="8229600" cy="3597275"/>
          </a:xfrm>
        </p:spPr>
        <p:txBody>
          <a:bodyPr/>
          <a:lstStyle/>
          <a:p>
            <a:r>
              <a:rPr lang="sr-Latn-CS" altLang="en-US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Аускултаторно:</a:t>
            </a:r>
          </a:p>
          <a:p>
            <a:pPr>
              <a:buFontTx/>
              <a:buNone/>
            </a:pPr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дијастолни шум над Ао</a:t>
            </a: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C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25"/>
    </mc:Choice>
    <mc:Fallback xmlns="">
      <p:transition spd="slow" advTm="6625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>
            <a:extLst>
              <a:ext uri="{FF2B5EF4-FFF2-40B4-BE49-F238E27FC236}">
                <a16:creationId xmlns:a16="http://schemas.microsoft.com/office/drawing/2014/main" xmlns="" id="{61C5538C-AF6B-4C8E-A1D4-9E941B94B5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285875"/>
            <a:ext cx="8229600" cy="1143000"/>
          </a:xfrm>
        </p:spPr>
        <p:txBody>
          <a:bodyPr/>
          <a:lstStyle/>
          <a:p>
            <a:r>
              <a:rPr lang="sr-Latn-CS" alt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Компликације, помоћне дијагностичке методе, лечење</a:t>
            </a:r>
          </a:p>
        </p:txBody>
      </p:sp>
      <p:sp>
        <p:nvSpPr>
          <p:cNvPr id="48131" name="Content Placeholder 2">
            <a:extLst>
              <a:ext uri="{FF2B5EF4-FFF2-40B4-BE49-F238E27FC236}">
                <a16:creationId xmlns:a16="http://schemas.microsoft.com/office/drawing/2014/main" xmlns="" id="{B33D1B04-A192-4802-A04B-89FC94CFE11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28625" y="2787650"/>
            <a:ext cx="5000625" cy="3713163"/>
          </a:xfrm>
        </p:spPr>
        <p:txBody>
          <a:bodyPr/>
          <a:lstStyle/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Истоветно као за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SOAS </a:t>
            </a: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(1+, 2+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цела шупљина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3+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као и Ао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4+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интензивније)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Ар     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&lt;20%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20-40%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- умерена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40-60%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- тешка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&gt;60%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- врло тешка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8132" name="Picture 2" descr="C:\Users\Srdjan\Desktop\bicuspid-a-valve.gif.jpg">
            <a:extLst>
              <a:ext uri="{FF2B5EF4-FFF2-40B4-BE49-F238E27FC236}">
                <a16:creationId xmlns:a16="http://schemas.microsoft.com/office/drawing/2014/main" xmlns="" id="{6A413C5A-213A-479C-B2DA-DB73F1E50F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2724150"/>
            <a:ext cx="2857500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607"/>
    </mc:Choice>
    <mc:Fallback xmlns="">
      <p:transition spd="slow" advTm="23607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>
            <a:extLst>
              <a:ext uri="{FF2B5EF4-FFF2-40B4-BE49-F238E27FC236}">
                <a16:creationId xmlns:a16="http://schemas.microsoft.com/office/drawing/2014/main" xmlns="" id="{1765247A-A226-4588-B1DD-7A339A4D5B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Помоћне дијагностичке методе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155" name="Content Placeholder 2">
            <a:extLst>
              <a:ext uri="{FF2B5EF4-FFF2-40B4-BE49-F238E27FC236}">
                <a16:creationId xmlns:a16="http://schemas.microsoft.com/office/drawing/2014/main" xmlns="" id="{1A7B7F6B-9B1F-4571-9D67-B4DAC279B2C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Као за СОАС</a:t>
            </a:r>
          </a:p>
          <a:p>
            <a:pPr>
              <a:buFontTx/>
              <a:buNone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Континуирани ЕКГ мониторинг</a:t>
            </a:r>
          </a:p>
          <a:p>
            <a:pPr>
              <a:buFontTx/>
              <a:buNone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Катетеризација срца, коронарографија (обавезна пре оперативног захвата)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221"/>
    </mc:Choice>
    <mc:Fallback xmlns="">
      <p:transition spd="slow" advTm="14221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>
            <a:extLst>
              <a:ext uri="{FF2B5EF4-FFF2-40B4-BE49-F238E27FC236}">
                <a16:creationId xmlns:a16="http://schemas.microsoft.com/office/drawing/2014/main" xmlns="" id="{94E59691-78ED-447E-800F-30D0EFCBAA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062038"/>
            <a:ext cx="8229600" cy="723900"/>
          </a:xfrm>
        </p:spPr>
        <p:txBody>
          <a:bodyPr/>
          <a:lstStyle/>
          <a:p>
            <a:r>
              <a:rPr lang="en-US" altLang="en-US"/>
              <a:t>E</a:t>
            </a:r>
            <a:r>
              <a:rPr lang="sr-Cyrl-CS" altLang="en-US"/>
              <a:t>хокардиографија у дијагностици</a:t>
            </a:r>
            <a:endParaRPr lang="en-US" altLang="en-US"/>
          </a:p>
        </p:txBody>
      </p:sp>
      <p:pic>
        <p:nvPicPr>
          <p:cNvPr id="50179" name="Picture 2" descr="C:\Documents and Settings\Korisnik\My Documents\gyg13.jpg">
            <a:extLst>
              <a:ext uri="{FF2B5EF4-FFF2-40B4-BE49-F238E27FC236}">
                <a16:creationId xmlns:a16="http://schemas.microsoft.com/office/drawing/2014/main" xmlns="" id="{D48F169A-092C-48B6-B8BE-D1E57E3E0BA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313" y="1714500"/>
            <a:ext cx="8001000" cy="5143500"/>
          </a:xfr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26"/>
    </mc:Choice>
    <mc:Fallback xmlns="">
      <p:transition spd="slow" advTm="9426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>
            <a:extLst>
              <a:ext uri="{FF2B5EF4-FFF2-40B4-BE49-F238E27FC236}">
                <a16:creationId xmlns:a16="http://schemas.microsoft.com/office/drawing/2014/main" xmlns="" id="{D5DEE58E-AE8A-4BF7-9EF6-B199C2B669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Лечење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03" name="Content Placeholder 2">
            <a:extLst>
              <a:ext uri="{FF2B5EF4-FFF2-40B4-BE49-F238E27FC236}">
                <a16:creationId xmlns:a16="http://schemas.microsoft.com/office/drawing/2014/main" xmlns="" id="{FEA24DCF-7652-4A11-9852-1B325412C19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Медикаментно </a:t>
            </a:r>
          </a:p>
          <a:p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хируршко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87"/>
    </mc:Choice>
    <mc:Fallback xmlns="">
      <p:transition spd="slow" advTm="3087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>
            <a:extLst>
              <a:ext uri="{FF2B5EF4-FFF2-40B4-BE49-F238E27FC236}">
                <a16:creationId xmlns:a16="http://schemas.microsoft.com/office/drawing/2014/main" xmlns="" id="{4DB9A6C0-84DD-40A6-BC2A-64FBF488132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3143250"/>
            <a:ext cx="8229600" cy="30702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Деструкција и скврчавање залистака које онемогућавају затварање одговарајућег отвора 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(инсуфицијенција)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Срастање по комисурама калцификованих задебљалих залистака које доводи до сужења отвора и представља механичку сметњу протоку крви 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(стеноза)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D3A1D5D0-348D-47C8-B549-DE18DF7859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357313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x-none" sz="3600" kern="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Патоанатомске промене у стеченим валвуларним манама</a:t>
            </a:r>
            <a:endParaRPr lang="en-US" sz="3600" kern="0" dirty="0">
              <a:solidFill>
                <a:srgbClr val="C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097"/>
    </mc:Choice>
    <mc:Fallback xmlns="">
      <p:transition spd="slow" advTm="27097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>
            <a:extLst>
              <a:ext uri="{FF2B5EF4-FFF2-40B4-BE49-F238E27FC236}">
                <a16:creationId xmlns:a16="http://schemas.microsoft.com/office/drawing/2014/main" xmlns="" id="{DA2E2216-A505-42C2-9E5C-F9A6DA22DA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062038"/>
            <a:ext cx="8229600" cy="723900"/>
          </a:xfrm>
        </p:spPr>
        <p:txBody>
          <a:bodyPr/>
          <a:lstStyle/>
          <a:p>
            <a:r>
              <a:rPr lang="sr-Cyrl-CS" altLang="en-US"/>
              <a:t>Хируршко лечење</a:t>
            </a:r>
            <a:endParaRPr lang="en-US" altLang="en-US"/>
          </a:p>
        </p:txBody>
      </p:sp>
      <p:pic>
        <p:nvPicPr>
          <p:cNvPr id="52227" name="Content Placeholder 3" descr="op na srcu">
            <a:extLst>
              <a:ext uri="{FF2B5EF4-FFF2-40B4-BE49-F238E27FC236}">
                <a16:creationId xmlns:a16="http://schemas.microsoft.com/office/drawing/2014/main" xmlns="" id="{80A694A2-A2BA-4F40-9101-0323FB1D205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714500"/>
            <a:ext cx="9144000" cy="514350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60"/>
    </mc:Choice>
    <mc:Fallback xmlns="">
      <p:transition spd="slow" advTm="776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Box 6">
            <a:extLst>
              <a:ext uri="{FF2B5EF4-FFF2-40B4-BE49-F238E27FC236}">
                <a16:creationId xmlns:a16="http://schemas.microsoft.com/office/drawing/2014/main" xmlns="" id="{7AC2FF5C-0ACA-4F35-9A29-5F1139DFD3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1412875"/>
            <a:ext cx="5534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3200">
                <a:solidFill>
                  <a:srgbClr val="FF0000"/>
                </a:solidFill>
              </a:rPr>
              <a:t>Типови механичких валвула</a:t>
            </a:r>
          </a:p>
        </p:txBody>
      </p:sp>
      <p:pic>
        <p:nvPicPr>
          <p:cNvPr id="53251" name="Picture 7">
            <a:extLst>
              <a:ext uri="{FF2B5EF4-FFF2-40B4-BE49-F238E27FC236}">
                <a16:creationId xmlns:a16="http://schemas.microsoft.com/office/drawing/2014/main" xmlns="" id="{6DE55691-543A-4636-8C31-E646B55E3A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9" t="28896" r="38922" b="20396"/>
          <a:stretch>
            <a:fillRect/>
          </a:stretch>
        </p:blipFill>
        <p:spPr bwMode="auto">
          <a:xfrm>
            <a:off x="1042988" y="2133600"/>
            <a:ext cx="6697662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351"/>
    </mc:Choice>
    <mc:Fallback xmlns="">
      <p:transition spd="slow" advTm="34351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>
            <a:extLst>
              <a:ext uri="{FF2B5EF4-FFF2-40B4-BE49-F238E27FC236}">
                <a16:creationId xmlns:a16="http://schemas.microsoft.com/office/drawing/2014/main" xmlns="" id="{7171EC12-3DF2-4DCA-A713-8679DB22B8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4275" name="Content Placeholder 2">
            <a:extLst>
              <a:ext uri="{FF2B5EF4-FFF2-40B4-BE49-F238E27FC236}">
                <a16:creationId xmlns:a16="http://schemas.microsoft.com/office/drawing/2014/main" xmlns="" id="{32B5B521-A17F-4F6A-92D9-262DA8F9807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Сви пацијенти са митралном и/или аортном маном, морају спровести мере превенције БЕ</a:t>
            </a:r>
          </a:p>
          <a:p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Сви пацијенти са валвуларним манама које су хируршки кориговане, такође морају спровести мере превенције БЕ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991"/>
    </mc:Choice>
    <mc:Fallback xmlns="">
      <p:transition spd="slow" advTm="17991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>
            <a:extLst>
              <a:ext uri="{FF2B5EF4-FFF2-40B4-BE49-F238E27FC236}">
                <a16:creationId xmlns:a16="http://schemas.microsoft.com/office/drawing/2014/main" xmlns="" id="{4D30E67A-6A03-4B81-BDBA-3F53DFBB15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5299" name="Content Placeholder 2">
            <a:extLst>
              <a:ext uri="{FF2B5EF4-FFF2-40B4-BE49-F238E27FC236}">
                <a16:creationId xmlns:a16="http://schemas.microsoft.com/office/drawing/2014/main" xmlns="" id="{9725284B-6DED-4DEA-9555-CC3F9046F1E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Cyrl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Сви пацијенти са валвуларним манама које су хируршки кориговане уградњом вештачких залистака, морају доживотно користити пероралну антикоагулантну терапију</a:t>
            </a:r>
          </a:p>
          <a:p>
            <a:r>
              <a:rPr lang="sr-Cyrl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Сви пацијенти са валвуларним манама које су хируршки кориговане уградњом биолошких залистака, треба да користе антикоагулантну терапију у постоперативном периоду, након тога не</a:t>
            </a: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049"/>
    </mc:Choice>
    <mc:Fallback xmlns="">
      <p:transition spd="slow" advTm="23049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>
            <a:extLst>
              <a:ext uri="{FF2B5EF4-FFF2-40B4-BE49-F238E27FC236}">
                <a16:creationId xmlns:a16="http://schemas.microsoft.com/office/drawing/2014/main" xmlns="" id="{87EA6A50-BD41-43DA-BC53-B2320DF09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3" t="36261" r="43228" b="21812"/>
          <a:stretch>
            <a:fillRect/>
          </a:stretch>
        </p:blipFill>
        <p:spPr bwMode="auto">
          <a:xfrm>
            <a:off x="1619250" y="1268413"/>
            <a:ext cx="612140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327"/>
    </mc:Choice>
    <mc:Fallback xmlns="">
      <p:transition spd="slow" advTm="35327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2">
            <a:extLst>
              <a:ext uri="{FF2B5EF4-FFF2-40B4-BE49-F238E27FC236}">
                <a16:creationId xmlns:a16="http://schemas.microsoft.com/office/drawing/2014/main" xmlns="" id="{2C67127B-4AEA-41CD-9D96-F94F1840C0D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2643188"/>
            <a:ext cx="8229600" cy="3643312"/>
          </a:xfrm>
        </p:spPr>
        <p:txBody>
          <a:bodyPr/>
          <a:lstStyle/>
          <a:p>
            <a:r>
              <a:rPr lang="sr-Latn-CS" altLang="en-US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Реуматски ендокардитис </a:t>
            </a:r>
          </a:p>
          <a:p>
            <a:pPr>
              <a:buFontTx/>
              <a:buNone/>
            </a:pPr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иако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1/3 </a:t>
            </a:r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болесника не даје податак о овој болести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Склеротичне промене код старијих</a:t>
            </a:r>
          </a:p>
          <a:p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АИМ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руптура папиларних мишића</a:t>
            </a: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Бактеријски ендокардитис</a:t>
            </a: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Системске болести</a:t>
            </a: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C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BEA4DCCB-4B32-45FD-BD4A-8DC62E5DCF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428750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x-none" sz="3600" ker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Етиологија</a:t>
            </a:r>
            <a:r>
              <a:rPr lang="sr-Cyrl-CS" sz="3600" kern="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стечених мана</a:t>
            </a:r>
            <a:endParaRPr lang="en-US" sz="3600" kern="0" dirty="0">
              <a:solidFill>
                <a:srgbClr val="C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419"/>
    </mc:Choice>
    <mc:Fallback xmlns="">
      <p:transition spd="slow" advTm="33419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ED39603F-92C1-40A2-B1AE-D6C4BF419BA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2644775"/>
            <a:ext cx="8329613" cy="3641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50%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болесника има 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изоловану митралну ману</a:t>
            </a:r>
            <a:endParaRPr lang="en-US" altLang="en-US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20%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болесника има 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изоловану аортну ману</a:t>
            </a:r>
            <a:endParaRPr lang="en-US" altLang="en-US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30%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болесника има 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комбиновану митрално-аортну ману</a:t>
            </a:r>
            <a:endParaRPr lang="en-US" altLang="en-US" sz="24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10%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од горе наведених болесника има и промене на </a:t>
            </a:r>
            <a:r>
              <a:rPr lang="sr-Latn-C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трикуспидном ушћу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(док су промене на залисцима плућне артерије изузетно ретко последица ендокардитиса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997718F7-AAC2-422B-975F-02BE5900C0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357313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x-none" sz="3600" kern="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Захваћеност срчаних ушћа</a:t>
            </a:r>
            <a:endParaRPr lang="en-US" sz="3600" kern="0" dirty="0">
              <a:solidFill>
                <a:srgbClr val="C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117"/>
    </mc:Choice>
    <mc:Fallback xmlns="">
      <p:transition spd="slow" advTm="24117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xmlns="" id="{C7E45B97-AA94-4B1B-9FF2-172F2948E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Епидемиологија</a:t>
            </a:r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xmlns="" id="{00E02E8E-6EC5-4247-93BC-B06FE97F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Аортна стеноза је најчешћа стечена валвуларна мана: 3% популације изнад 75 год и 4% изнад 85 год</a:t>
            </a:r>
          </a:p>
          <a:p>
            <a:r>
              <a:rPr lang="en-US" altLang="en-US"/>
              <a:t>2% популације има митралну регургитацију (такође чешћа код старих)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200"/>
    </mc:Choice>
    <mc:Fallback xmlns="">
      <p:transition spd="slow" advTm="17200"/>
    </mc:Fallback>
  </mc:AlternateContent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1238</Words>
  <Application>Microsoft Office PowerPoint</Application>
  <PresentationFormat>On-screen Show (4:3)</PresentationFormat>
  <Paragraphs>224</Paragraphs>
  <Slides>53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7" baseType="lpstr">
      <vt:lpstr>Arial</vt:lpstr>
      <vt:lpstr>Times New Roman</vt:lpstr>
      <vt:lpstr>Wingdings</vt:lpstr>
      <vt:lpstr>Default Design</vt:lpstr>
      <vt:lpstr>Стечене срчане мане</vt:lpstr>
      <vt:lpstr>Срчани залисци</vt:lpstr>
      <vt:lpstr>PowerPoint Presentation</vt:lpstr>
      <vt:lpstr>Стечене срчане мане - дефиниција</vt:lpstr>
      <vt:lpstr>PowerPoint Presentation</vt:lpstr>
      <vt:lpstr>PowerPoint Presentation</vt:lpstr>
      <vt:lpstr>PowerPoint Presentation</vt:lpstr>
      <vt:lpstr>PowerPoint Presentation</vt:lpstr>
      <vt:lpstr>Епидемиологија</vt:lpstr>
      <vt:lpstr>PowerPoint Presentation</vt:lpstr>
      <vt:lpstr>Делови митралног апарата</vt:lpstr>
      <vt:lpstr>PowerPoint Presentation</vt:lpstr>
      <vt:lpstr>PowerPoint Presentation</vt:lpstr>
      <vt:lpstr>PowerPoint Presentation</vt:lpstr>
      <vt:lpstr>Клиничка слика</vt:lpstr>
      <vt:lpstr>Физикални налаз</vt:lpstr>
      <vt:lpstr>Facies mitralis</vt:lpstr>
      <vt:lpstr>Помоћне дијагностичке методе</vt:lpstr>
      <vt:lpstr>Компликације</vt:lpstr>
      <vt:lpstr>Ток и прогноза</vt:lpstr>
      <vt:lpstr>Лечење</vt:lpstr>
      <vt:lpstr>PowerPoint Presentation</vt:lpstr>
      <vt:lpstr>PowerPoint Presentation</vt:lpstr>
      <vt:lpstr>Митрална инсуфицијенција (Insuffitientio valvulae mitralis) Дефиниција</vt:lpstr>
      <vt:lpstr>Етиологија</vt:lpstr>
      <vt:lpstr>Патогенеза</vt:lpstr>
      <vt:lpstr>Клиничка слика</vt:lpstr>
      <vt:lpstr>Дакле...симптоматологија</vt:lpstr>
      <vt:lpstr>Физикални налаз</vt:lpstr>
      <vt:lpstr>PowerPoint Presentation</vt:lpstr>
      <vt:lpstr>Компликације и лечење</vt:lpstr>
      <vt:lpstr>Mitra-Clip процедура</vt:lpstr>
      <vt:lpstr>Аортне мане</vt:lpstr>
      <vt:lpstr>Аортна стеноза (SOAS)</vt:lpstr>
      <vt:lpstr>Етиологија и хемодинамске промене</vt:lpstr>
      <vt:lpstr>Клиничка слика и компликације</vt:lpstr>
      <vt:lpstr>Физикални налаз</vt:lpstr>
      <vt:lpstr>Помоћне дијагностичке методе</vt:lpstr>
      <vt:lpstr>PowerPoint Presentation</vt:lpstr>
      <vt:lpstr>Лечење</vt:lpstr>
      <vt:lpstr>Постоје и инвазивне терапијске процедуре-TAVI</vt:lpstr>
      <vt:lpstr>PowerPoint Presentation</vt:lpstr>
      <vt:lpstr>Аортна инсуфицијенција</vt:lpstr>
      <vt:lpstr>Етиологија и клиничка слика</vt:lpstr>
      <vt:lpstr>Физикални налаз</vt:lpstr>
      <vt:lpstr>Компликације, помоћне дијагностичке методе, лечење</vt:lpstr>
      <vt:lpstr>Помоћне дијагностичке методе</vt:lpstr>
      <vt:lpstr>Eхокардиографија у дијагностици</vt:lpstr>
      <vt:lpstr>Лечење</vt:lpstr>
      <vt:lpstr>Хируршко лечење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Marina</cp:lastModifiedBy>
  <cp:revision>94</cp:revision>
  <dcterms:created xsi:type="dcterms:W3CDTF">2007-04-23T19:01:08Z</dcterms:created>
  <dcterms:modified xsi:type="dcterms:W3CDTF">2020-10-01T19:05:07Z</dcterms:modified>
</cp:coreProperties>
</file>