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17" r:id="rId3"/>
    <p:sldId id="321" r:id="rId4"/>
    <p:sldId id="319" r:id="rId5"/>
    <p:sldId id="259" r:id="rId6"/>
    <p:sldId id="305" r:id="rId7"/>
    <p:sldId id="297" r:id="rId8"/>
    <p:sldId id="320" r:id="rId9"/>
    <p:sldId id="299" r:id="rId10"/>
    <p:sldId id="301" r:id="rId11"/>
    <p:sldId id="313" r:id="rId12"/>
    <p:sldId id="303" r:id="rId13"/>
    <p:sldId id="304" r:id="rId14"/>
    <p:sldId id="288" r:id="rId15"/>
    <p:sldId id="289" r:id="rId16"/>
    <p:sldId id="290" r:id="rId17"/>
    <p:sldId id="291" r:id="rId18"/>
    <p:sldId id="306" r:id="rId19"/>
    <p:sldId id="270" r:id="rId20"/>
    <p:sldId id="284" r:id="rId21"/>
    <p:sldId id="287" r:id="rId22"/>
    <p:sldId id="311" r:id="rId23"/>
    <p:sldId id="307" r:id="rId24"/>
    <p:sldId id="316" r:id="rId25"/>
    <p:sldId id="274" r:id="rId26"/>
    <p:sldId id="277" r:id="rId27"/>
    <p:sldId id="312" r:id="rId28"/>
    <p:sldId id="314" r:id="rId29"/>
    <p:sldId id="308" r:id="rId30"/>
    <p:sldId id="278" r:id="rId31"/>
    <p:sldId id="309" r:id="rId32"/>
    <p:sldId id="280" r:id="rId33"/>
    <p:sldId id="281" r:id="rId34"/>
    <p:sldId id="286" r:id="rId35"/>
    <p:sldId id="285" r:id="rId36"/>
    <p:sldId id="318" r:id="rId37"/>
  </p:sldIdLst>
  <p:sldSz cx="9144000" cy="6858000" type="screen4x3"/>
  <p:notesSz cx="6858000" cy="9144000"/>
  <p:defaultTextStyle>
    <a:defPPr>
      <a:defRPr lang="sr-Latn-C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90"/>
  </p:normalViewPr>
  <p:slideViewPr>
    <p:cSldViewPr>
      <p:cViewPr varScale="1">
        <p:scale>
          <a:sx n="114" d="100"/>
          <a:sy n="114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41439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65743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7873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01857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6766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1320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26479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701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9540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2597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8671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CAADDDF2-588F-4A59-8F4C-B9DD3E1749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3DD72D43-48A3-46D6-8A57-F4AAD6D5EF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Click to edit Master text styles</a:t>
            </a:r>
          </a:p>
          <a:p>
            <a:pPr lvl="1"/>
            <a:r>
              <a:rPr lang="sr-Latn-CS" altLang="en-US"/>
              <a:t>Second level</a:t>
            </a:r>
          </a:p>
          <a:p>
            <a:pPr lvl="2"/>
            <a:r>
              <a:rPr lang="sr-Latn-CS" altLang="en-US"/>
              <a:t>Third level</a:t>
            </a:r>
          </a:p>
          <a:p>
            <a:pPr lvl="3"/>
            <a:r>
              <a:rPr lang="sr-Latn-CS" altLang="en-US"/>
              <a:t>Fourth level</a:t>
            </a:r>
          </a:p>
          <a:p>
            <a:pPr lvl="4"/>
            <a:r>
              <a:rPr lang="sr-Latn-CS" altLang="en-US"/>
              <a:t>Fifth level</a:t>
            </a:r>
          </a:p>
        </p:txBody>
      </p:sp>
      <p:pic>
        <p:nvPicPr>
          <p:cNvPr id="1028" name="Picture 8" descr="LOGO">
            <a:extLst>
              <a:ext uri="{FF2B5EF4-FFF2-40B4-BE49-F238E27FC236}">
                <a16:creationId xmlns:a16="http://schemas.microsoft.com/office/drawing/2014/main" xmlns="" id="{CA361B49-4404-4A1C-A79E-6127605E20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>
            <a:extLst>
              <a:ext uri="{FF2B5EF4-FFF2-40B4-BE49-F238E27FC236}">
                <a16:creationId xmlns:a16="http://schemas.microsoft.com/office/drawing/2014/main" xmlns="" id="{B9D2C9E5-5CD5-4229-8A44-6962A558FB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57188" y="4500563"/>
            <a:ext cx="8229600" cy="7858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Доц. др Иван Симић</a:t>
            </a:r>
          </a:p>
          <a:p>
            <a:pPr algn="ctr" eaLnBrk="1" hangingPunct="1">
              <a:buFontTx/>
              <a:buNone/>
            </a:pP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Основне струковне студије</a:t>
            </a:r>
          </a:p>
          <a:p>
            <a:pPr algn="ctr" eaLnBrk="1" hangingPunct="1">
              <a:buFontTx/>
              <a:buNone/>
            </a:pP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Предмет: Интерна медицина са негом</a:t>
            </a:r>
          </a:p>
        </p:txBody>
      </p:sp>
      <p:sp>
        <p:nvSpPr>
          <p:cNvPr id="2051" name="Rectangle 2">
            <a:extLst>
              <a:ext uri="{FF2B5EF4-FFF2-40B4-BE49-F238E27FC236}">
                <a16:creationId xmlns:a16="http://schemas.microsoft.com/office/drawing/2014/main" xmlns="" id="{E04789AB-C9AC-4665-8601-81F7A1705D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1989138"/>
            <a:ext cx="8162925" cy="762000"/>
          </a:xfrm>
        </p:spPr>
        <p:txBody>
          <a:bodyPr/>
          <a:lstStyle/>
          <a:p>
            <a:r>
              <a:rPr lang="en-U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Артеријска хипертензија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8CE5A06-6344-44EA-90EB-70B65C76A4DC}"/>
              </a:ext>
            </a:extLst>
          </p:cNvPr>
          <p:cNvSpPr txBox="1"/>
          <p:nvPr/>
        </p:nvSpPr>
        <p:spPr>
          <a:xfrm>
            <a:off x="2771800" y="3441184"/>
            <a:ext cx="2557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/>
              <a:t>Наставна јединица </a:t>
            </a:r>
            <a:r>
              <a:rPr lang="sr-Latn-RS" dirty="0"/>
              <a:t>3</a:t>
            </a:r>
            <a:r>
              <a:rPr lang="sr-Cyrl-RS" dirty="0" smtClean="0"/>
              <a:t> 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92"/>
    </mc:Choice>
    <mc:Fallback xmlns="">
      <p:transition spd="slow" advTm="559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xmlns="" id="{D24F8E45-7A95-430A-896C-2C5DA1BB5D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4313" y="857250"/>
            <a:ext cx="8858250" cy="928688"/>
          </a:xfrm>
        </p:spPr>
        <p:txBody>
          <a:bodyPr/>
          <a:lstStyle/>
          <a:p>
            <a:r>
              <a:rPr lang="en-US" altLang="en-US" sz="32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Артеријска хипертензија – </a:t>
            </a:r>
            <a:r>
              <a:rPr lang="sr-Cyrl-CS" altLang="en-US" sz="32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дијагностика</a:t>
            </a:r>
            <a:endParaRPr lang="sr-Latn-CS" altLang="en-US" sz="320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BAB0AC8-1D4F-4CF3-97DA-8206E857DBED}"/>
              </a:ext>
            </a:extLst>
          </p:cNvPr>
          <p:cNvSpPr/>
          <p:nvPr/>
        </p:nvSpPr>
        <p:spPr>
          <a:xfrm>
            <a:off x="2071688" y="1857375"/>
            <a:ext cx="4929187" cy="357188"/>
          </a:xfrm>
          <a:prstGeom prst="rect">
            <a:avLst/>
          </a:prstGeom>
          <a:solidFill>
            <a:srgbClr val="FFFF7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r-Latn-C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A4B09FD-F7FB-4104-B187-547895447663}"/>
              </a:ext>
            </a:extLst>
          </p:cNvPr>
          <p:cNvSpPr/>
          <p:nvPr/>
        </p:nvSpPr>
        <p:spPr>
          <a:xfrm>
            <a:off x="3357563" y="2428875"/>
            <a:ext cx="2286000" cy="357188"/>
          </a:xfrm>
          <a:prstGeom prst="rect">
            <a:avLst/>
          </a:prstGeom>
          <a:solidFill>
            <a:srgbClr val="FFFF7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r-Latn-C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020F46C-B72C-4A8B-9595-9B94352C94DA}"/>
              </a:ext>
            </a:extLst>
          </p:cNvPr>
          <p:cNvSpPr/>
          <p:nvPr/>
        </p:nvSpPr>
        <p:spPr>
          <a:xfrm>
            <a:off x="3357563" y="3000375"/>
            <a:ext cx="2286000" cy="357188"/>
          </a:xfrm>
          <a:prstGeom prst="rect">
            <a:avLst/>
          </a:prstGeom>
          <a:solidFill>
            <a:srgbClr val="FFFF7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r-Latn-C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0A10928E-DA55-4427-A7C0-CBDAF783F302}"/>
              </a:ext>
            </a:extLst>
          </p:cNvPr>
          <p:cNvSpPr/>
          <p:nvPr/>
        </p:nvSpPr>
        <p:spPr>
          <a:xfrm>
            <a:off x="2071688" y="3571875"/>
            <a:ext cx="4929187" cy="357188"/>
          </a:xfrm>
          <a:prstGeom prst="rect">
            <a:avLst/>
          </a:prstGeom>
          <a:solidFill>
            <a:srgbClr val="FFFF7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r-Latn-C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1B271375-4561-4A14-9D10-38C5A2F05901}"/>
              </a:ext>
            </a:extLst>
          </p:cNvPr>
          <p:cNvSpPr/>
          <p:nvPr/>
        </p:nvSpPr>
        <p:spPr>
          <a:xfrm>
            <a:off x="2071688" y="4143375"/>
            <a:ext cx="4929187" cy="357188"/>
          </a:xfrm>
          <a:prstGeom prst="rect">
            <a:avLst/>
          </a:prstGeom>
          <a:solidFill>
            <a:srgbClr val="FFFF7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r-Latn-C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A6C19ED0-A453-4A03-B511-EFCDDCD89AD1}"/>
              </a:ext>
            </a:extLst>
          </p:cNvPr>
          <p:cNvSpPr/>
          <p:nvPr/>
        </p:nvSpPr>
        <p:spPr>
          <a:xfrm>
            <a:off x="571500" y="4714875"/>
            <a:ext cx="7929563" cy="357188"/>
          </a:xfrm>
          <a:prstGeom prst="rect">
            <a:avLst/>
          </a:prstGeom>
          <a:solidFill>
            <a:srgbClr val="FFFF7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r-Latn-C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20B44D15-9B49-469B-AB47-3CBAC6A02308}"/>
              </a:ext>
            </a:extLst>
          </p:cNvPr>
          <p:cNvSpPr/>
          <p:nvPr/>
        </p:nvSpPr>
        <p:spPr>
          <a:xfrm>
            <a:off x="2071688" y="5214938"/>
            <a:ext cx="4929187" cy="357187"/>
          </a:xfrm>
          <a:prstGeom prst="rect">
            <a:avLst/>
          </a:prstGeom>
          <a:solidFill>
            <a:srgbClr val="FFFF7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r-Latn-C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91C7AEFA-EF1F-432B-B3AC-2C8ABD120277}"/>
              </a:ext>
            </a:extLst>
          </p:cNvPr>
          <p:cNvSpPr/>
          <p:nvPr/>
        </p:nvSpPr>
        <p:spPr>
          <a:xfrm>
            <a:off x="571500" y="5786438"/>
            <a:ext cx="7929563" cy="357187"/>
          </a:xfrm>
          <a:prstGeom prst="rect">
            <a:avLst/>
          </a:prstGeom>
          <a:solidFill>
            <a:srgbClr val="FFFF7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r-Latn-C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AF8850B6-9199-40DB-AD44-0BFEA3DE8A2E}"/>
              </a:ext>
            </a:extLst>
          </p:cNvPr>
          <p:cNvSpPr/>
          <p:nvPr/>
        </p:nvSpPr>
        <p:spPr>
          <a:xfrm>
            <a:off x="571500" y="6357938"/>
            <a:ext cx="7929563" cy="357187"/>
          </a:xfrm>
          <a:prstGeom prst="rect">
            <a:avLst/>
          </a:prstGeom>
          <a:solidFill>
            <a:srgbClr val="FFFF7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r-Latn-CS"/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xmlns="" id="{6482110A-2FB8-4CBF-86FC-06A718B071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71438" y="1831975"/>
            <a:ext cx="9144001" cy="488315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Анамнеза / Објективни налаз / мерење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TA</a:t>
            </a:r>
            <a:endParaRPr lang="x-none" sz="105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endParaRPr lang="en-US" sz="105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РТГ срца и плућа</a:t>
            </a:r>
          </a:p>
          <a:p>
            <a:pPr algn="ctr">
              <a:buFontTx/>
              <a:buNone/>
              <a:defRPr/>
            </a:pPr>
            <a:endParaRPr lang="en-US" sz="105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ЕКГ</a:t>
            </a:r>
          </a:p>
          <a:p>
            <a:pPr algn="ctr">
              <a:buFontTx/>
              <a:buNone/>
              <a:defRPr/>
            </a:pPr>
            <a:endParaRPr lang="en-US" sz="105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Ехокардиографија и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Doppler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преглед</a:t>
            </a:r>
          </a:p>
          <a:p>
            <a:pPr algn="ctr">
              <a:buFontTx/>
              <a:buNone/>
              <a:defRPr/>
            </a:pPr>
            <a:endParaRPr lang="en-US" sz="105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Холтер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 амбулаторно мерење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TA 24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ч</a:t>
            </a:r>
          </a:p>
          <a:p>
            <a:pPr algn="ctr">
              <a:buFontTx/>
              <a:buNone/>
              <a:defRPr/>
            </a:pPr>
            <a:endParaRPr lang="en-US" sz="105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липидни статус, гликемија, уреа, креатинин, К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Na,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Ca,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анализа урина</a:t>
            </a:r>
          </a:p>
          <a:p>
            <a:pPr algn="ctr">
              <a:buFontTx/>
              <a:buNone/>
              <a:defRPr/>
            </a:pPr>
            <a:endParaRPr lang="en-US" sz="105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  допунска испитивања - уколико је потребно</a:t>
            </a:r>
          </a:p>
          <a:p>
            <a:pPr algn="ctr">
              <a:buFontTx/>
              <a:buNone/>
              <a:defRPr/>
            </a:pPr>
            <a:endParaRPr lang="en-US" sz="105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ЕХО абдомена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Doppler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реналних артерија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преглед очног дна</a:t>
            </a:r>
          </a:p>
          <a:p>
            <a:pPr algn="ctr">
              <a:buFontTx/>
              <a:buNone/>
              <a:defRPr/>
            </a:pPr>
            <a:endParaRPr lang="en-US" sz="105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неуролошки преглед, КТ, НМР, аортографија / реновазографија</a:t>
            </a:r>
            <a:endParaRPr lang="sr-Latn-C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224"/>
    </mc:Choice>
    <mc:Fallback xmlns="">
      <p:transition spd="slow" advTm="62224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xmlns="" id="{7C115008-F92E-4219-BA17-2B7E0E273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>
                <a:solidFill>
                  <a:srgbClr val="FF0000"/>
                </a:solidFill>
              </a:rPr>
              <a:t>Клиничка слика ХТА са развојем компликација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xmlns="" id="{8A79FA9F-8950-44DF-83D2-8D4DD0260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287588"/>
            <a:ext cx="9144000" cy="4525962"/>
          </a:xfrm>
        </p:spPr>
        <p:txBody>
          <a:bodyPr/>
          <a:lstStyle/>
          <a:p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Често врло дуго </a:t>
            </a: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АСИМПТОМАТСКА !!!</a:t>
            </a:r>
          </a:p>
          <a:p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Главобоља, вртоглавица,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метње вида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слуха</a:t>
            </a:r>
            <a:endParaRPr lang="sr-Cyrl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000" u="sng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Срчане тегобе</a:t>
            </a: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диспнеа</a:t>
            </a:r>
          </a:p>
          <a:p>
            <a:pPr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ангина пекторис</a:t>
            </a:r>
          </a:p>
          <a:p>
            <a:pPr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поремећаји ритма</a:t>
            </a:r>
          </a:p>
          <a:p>
            <a:pPr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едеми</a:t>
            </a:r>
            <a:endParaRPr lang="sr-Cyrl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U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000" u="sng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Бубрежни поремећаји</a:t>
            </a: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никтурија, полиурија, дизурија</a:t>
            </a:r>
          </a:p>
          <a:p>
            <a:pPr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колике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бол у слабинама</a:t>
            </a:r>
          </a:p>
          <a:p>
            <a:pPr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хематурија</a:t>
            </a:r>
            <a:endParaRPr lang="sr-Latn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0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605"/>
    </mc:Choice>
    <mc:Fallback xmlns="">
      <p:transition spd="slow" advTm="45605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08B5D15-5326-4D2B-A06D-6099C59A2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2571750"/>
            <a:ext cx="4143375" cy="3733800"/>
          </a:xfrm>
          <a:prstGeom prst="rect">
            <a:avLst/>
          </a:prstGeom>
          <a:solidFill>
            <a:srgbClr val="06CC8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800" kern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x-none" sz="2800" kern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b="1" kern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Лична анамнеза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800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x-none" sz="2800" kern="0" dirty="0">
                <a:latin typeface="Times New Roman" pitchFamily="18" charset="0"/>
                <a:cs typeface="Times New Roman" pitchFamily="18" charset="0"/>
              </a:rPr>
              <a:t>Пушење 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11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x-none" sz="2800" kern="0" dirty="0">
                <a:latin typeface="Times New Roman" pitchFamily="18" charset="0"/>
                <a:cs typeface="Times New Roman" pitchFamily="18" charset="0"/>
              </a:rPr>
              <a:t>Унос </a:t>
            </a:r>
            <a:r>
              <a:rPr lang="en-US" sz="2800" kern="0" dirty="0" err="1">
                <a:latin typeface="Times New Roman" pitchFamily="18" charset="0"/>
                <a:cs typeface="Times New Roman" pitchFamily="18" charset="0"/>
              </a:rPr>
              <a:t>NaCl</a:t>
            </a:r>
            <a:endParaRPr lang="x-none" sz="28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11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x-none" sz="2800" kern="0" dirty="0">
                <a:latin typeface="Times New Roman" pitchFamily="18" charset="0"/>
                <a:cs typeface="Times New Roman" pitchFamily="18" charset="0"/>
              </a:rPr>
              <a:t>Кризе крвног притиска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11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x-none" sz="2800" kern="0" dirty="0">
                <a:latin typeface="Times New Roman" pitchFamily="18" charset="0"/>
                <a:cs typeface="Times New Roman" pitchFamily="18" charset="0"/>
              </a:rPr>
              <a:t>Лекови </a:t>
            </a:r>
            <a:endParaRPr lang="sr-Latn-CS" sz="2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DB3FF06-31A0-4090-BD6E-EEDD5D5AFD00}"/>
              </a:ext>
            </a:extLst>
          </p:cNvPr>
          <p:cNvSpPr txBox="1">
            <a:spLocks noChangeArrowheads="1"/>
          </p:cNvSpPr>
          <p:nvPr/>
        </p:nvSpPr>
        <p:spPr>
          <a:xfrm>
            <a:off x="4630738" y="2571750"/>
            <a:ext cx="4227512" cy="371475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800" kern="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x-none" sz="2800" b="1" kern="0" dirty="0">
                <a:latin typeface="Times New Roman" pitchFamily="18" charset="0"/>
                <a:cs typeface="Times New Roman" pitchFamily="18" charset="0"/>
              </a:rPr>
              <a:t>Породична анамнеза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800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x-none" sz="2800" b="1" kern="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Висок притисак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1100" kern="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x-none" sz="2800" kern="0" dirty="0">
                <a:latin typeface="Times New Roman" pitchFamily="18" charset="0"/>
                <a:cs typeface="Times New Roman" pitchFamily="18" charset="0"/>
              </a:rPr>
              <a:t>Дијабетес 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11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x-none" sz="2800" kern="0" dirty="0">
                <a:latin typeface="Times New Roman" pitchFamily="18" charset="0"/>
                <a:cs typeface="Times New Roman" pitchFamily="18" charset="0"/>
              </a:rPr>
              <a:t>Гихт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11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x-none" sz="2800" kern="0" dirty="0">
                <a:latin typeface="Times New Roman" pitchFamily="18" charset="0"/>
                <a:cs typeface="Times New Roman" pitchFamily="18" charset="0"/>
              </a:rPr>
              <a:t>Обољење бубрега</a:t>
            </a:r>
            <a:endParaRPr lang="sr-Latn-CS" sz="2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Title 1">
            <a:extLst>
              <a:ext uri="{FF2B5EF4-FFF2-40B4-BE49-F238E27FC236}">
                <a16:creationId xmlns:a16="http://schemas.microsoft.com/office/drawing/2014/main" xmlns="" id="{FE2A9AF1-826D-4667-840E-0E77C1D73C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4313" y="1214438"/>
            <a:ext cx="8858250" cy="928687"/>
          </a:xfrm>
        </p:spPr>
        <p:txBody>
          <a:bodyPr/>
          <a:lstStyle/>
          <a:p>
            <a:r>
              <a:rPr lang="en-US" altLang="en-US" sz="32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Артеријска хипертензија – анамнеза</a:t>
            </a:r>
            <a:endParaRPr lang="sr-Latn-CS" altLang="en-US" sz="320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204"/>
    </mc:Choice>
    <mc:Fallback xmlns="">
      <p:transition spd="slow" advTm="38204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3">
            <a:extLst>
              <a:ext uri="{FF2B5EF4-FFF2-40B4-BE49-F238E27FC236}">
                <a16:creationId xmlns:a16="http://schemas.microsoft.com/office/drawing/2014/main" xmlns="" id="{BCDDB6AC-FC92-4728-AC08-A031D6487A1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42875" y="2500313"/>
          <a:ext cx="8858250" cy="3929062"/>
        </p:xfrm>
        <a:graphic>
          <a:graphicData uri="http://schemas.openxmlformats.org/drawingml/2006/table">
            <a:tbl>
              <a:tblPr/>
              <a:tblGrid>
                <a:gridCol w="22754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5827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436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амбуланти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C38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очитавања </a:t>
                      </a:r>
                      <a:r>
                        <a:rPr kumimoji="0" lang="x-non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 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</a:t>
                      </a:r>
                      <a:r>
                        <a:rPr kumimoji="0" lang="x-non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kumimoji="0" lang="x-non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минута паузе, седећи положај, обе руке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F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84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Амбулаторни ТА Холтер мониторинг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C38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хипертензије белог мантила.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Ако ТА не падне 10-20% током ноћи, постоји већи ризик од ЦВИ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F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0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Самомерење 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C38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Контрола одговора на терапију, помоћ у дозирању лекова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F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4352" name="Title 1">
            <a:extLst>
              <a:ext uri="{FF2B5EF4-FFF2-40B4-BE49-F238E27FC236}">
                <a16:creationId xmlns:a16="http://schemas.microsoft.com/office/drawing/2014/main" xmlns="" id="{8793A30D-1F25-4C5B-9E3E-E725C7587E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4313" y="1214438"/>
            <a:ext cx="8858250" cy="928687"/>
          </a:xfrm>
        </p:spPr>
        <p:txBody>
          <a:bodyPr/>
          <a:lstStyle/>
          <a:p>
            <a:r>
              <a:rPr lang="en-US" altLang="en-US" sz="32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Артеријска хипертензија – техника мерења ТА</a:t>
            </a:r>
            <a:endParaRPr lang="sr-Latn-CS" altLang="en-US" sz="320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43"/>
    </mc:Choice>
    <mc:Fallback xmlns="">
      <p:transition spd="slow" advTm="40643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xmlns="" id="{EF449EF5-74C9-45FF-9778-85DCFC644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Техника мерења крвног притиска</a:t>
            </a:r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xmlns="" id="{A6696E8A-D030-429C-8DCF-EEF79B60C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063" y="2071688"/>
            <a:ext cx="8229600" cy="4525962"/>
          </a:xfrm>
        </p:spPr>
        <p:txBody>
          <a:bodyPr/>
          <a:lstStyle/>
          <a:p>
            <a:r>
              <a:rPr lang="en-US" altLang="en-US" sz="1800"/>
              <a:t>Мировање пацијента током 5 мин пре мерења притиска</a:t>
            </a:r>
          </a:p>
          <a:p>
            <a:r>
              <a:rPr lang="en-US" altLang="en-US" sz="1800"/>
              <a:t>3 мерења ТА са паузама од 1-2 мин. Додатно мерење ако се прва два очитавања разликују за више од 10mmHg. Вредност се бележи као просек 2 последња мерења. </a:t>
            </a:r>
          </a:p>
          <a:p>
            <a:r>
              <a:rPr lang="en-US" altLang="en-US" sz="1800"/>
              <a:t>Користити стандардне манжетне (12-13цм ширине и 35мм дужине) али имати и већу и мању, у случају потребе</a:t>
            </a:r>
          </a:p>
          <a:p>
            <a:r>
              <a:rPr lang="en-US" altLang="en-US" sz="1800"/>
              <a:t>Леђа и рука пацијента треба да имају потпору (избегавање контракције мишића) а манжетна у висини срца</a:t>
            </a:r>
          </a:p>
          <a:p>
            <a:r>
              <a:rPr lang="en-US" altLang="en-US" sz="1800"/>
              <a:t>За одређивање систолног и дијастолног притиска користити 1. и 5. фазу Короткофљевих тонова</a:t>
            </a:r>
          </a:p>
          <a:p>
            <a:r>
              <a:rPr lang="en-US" altLang="en-US" sz="1800"/>
              <a:t>Приликом 1. прегледа мерити ТА на обе руке, користити измерену већу вредност као референтну</a:t>
            </a:r>
          </a:p>
          <a:p>
            <a:r>
              <a:rPr lang="en-US" altLang="en-US" sz="1800"/>
              <a:t>Код старијих особа, у трагању за постуралном хипотензијом, мерити ТА и након 1-3 мин. од заузимања стојећег става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522"/>
    </mc:Choice>
    <mc:Fallback xmlns="">
      <p:transition spd="slow" advTm="103522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xmlns="" id="{11001720-5F8B-41BC-8F42-76BBA28AC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Технике мерења ТА у кућним условима</a:t>
            </a: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xmlns="" id="{361C3295-F1B1-4C68-88C8-E3B4F1F78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/>
              <a:t>Током најмање 3 дана пре посете лекару, ујутру и увече.</a:t>
            </a:r>
          </a:p>
          <a:p>
            <a:r>
              <a:rPr lang="en-US" altLang="en-US" sz="2400"/>
              <a:t>Мерење у тихој соби, након 5 мин одмора са пулуаутоматским баждареним апаратом. 2 мерења са размаком од 1-2 мин</a:t>
            </a:r>
          </a:p>
          <a:p>
            <a:r>
              <a:rPr lang="en-US" altLang="en-US" sz="2400"/>
              <a:t>Хипертензија ако је при мерењу у кућним условима систолни притисак </a:t>
            </a:r>
            <a:r>
              <a:rPr lang="en-US" altLang="en-US" sz="2400" u="sng"/>
              <a:t>&gt; </a:t>
            </a:r>
            <a:r>
              <a:rPr lang="en-US" altLang="en-US" sz="2400"/>
              <a:t>135 mmHg а дијастолни притисак </a:t>
            </a:r>
            <a:r>
              <a:rPr lang="en-US" altLang="en-US" sz="2400" u="sng"/>
              <a:t>&gt;</a:t>
            </a:r>
            <a:r>
              <a:rPr lang="en-US" altLang="en-US" sz="2400"/>
              <a:t>85mmHg</a:t>
            </a:r>
            <a:endParaRPr lang="en-US" altLang="en-US" sz="2400" u="sng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91"/>
    </mc:Choice>
    <mc:Fallback xmlns="">
      <p:transition spd="slow" advTm="3539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xmlns="" id="{EB004F20-324E-4631-AAE7-F9D4B7874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Амбуланторно 24часовно мерење ТА (‘Holter’ притиска)</a:t>
            </a: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xmlns="" id="{7DBF618D-3A28-4ED8-ACAF-D92D8AA894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/>
              <a:t>Обично се мерење врши током 24 часа апаратом програмираним да врши мерење у интервалима 15-30 мин.</a:t>
            </a:r>
          </a:p>
          <a:p>
            <a:r>
              <a:rPr lang="en-US" altLang="en-US" sz="2400"/>
              <a:t>Хипертензија: </a:t>
            </a:r>
          </a:p>
          <a:p>
            <a:pPr>
              <a:buFontTx/>
              <a:buChar char="-"/>
            </a:pPr>
            <a:r>
              <a:rPr lang="en-US" altLang="en-US" sz="2400"/>
              <a:t>средња вредност систолног ТА током будног стања </a:t>
            </a:r>
            <a:r>
              <a:rPr lang="en-US" altLang="en-US" sz="2400" u="sng"/>
              <a:t>&gt;</a:t>
            </a:r>
            <a:r>
              <a:rPr lang="en-US" altLang="en-US" sz="2400"/>
              <a:t>135mm Hg и дијастолног </a:t>
            </a:r>
            <a:r>
              <a:rPr lang="en-US" altLang="en-US" sz="2400" u="sng"/>
              <a:t>&gt;</a:t>
            </a:r>
            <a:r>
              <a:rPr lang="en-US" altLang="en-US" sz="2400"/>
              <a:t>85mmHg</a:t>
            </a:r>
          </a:p>
          <a:p>
            <a:pPr>
              <a:buFontTx/>
              <a:buChar char="-"/>
            </a:pPr>
            <a:r>
              <a:rPr lang="en-US" altLang="en-US" sz="2400"/>
              <a:t>средња вредност систолног ТА током ноћи </a:t>
            </a:r>
            <a:r>
              <a:rPr lang="en-US" altLang="en-US" sz="2400" u="sng"/>
              <a:t>&gt;</a:t>
            </a:r>
            <a:r>
              <a:rPr lang="en-US" altLang="en-US" sz="2400"/>
              <a:t>120 mm Hg и дијастолног </a:t>
            </a:r>
            <a:r>
              <a:rPr lang="en-US" altLang="en-US" sz="2400" u="sng"/>
              <a:t> &gt;</a:t>
            </a:r>
            <a:r>
              <a:rPr lang="en-US" altLang="en-US" sz="2400"/>
              <a:t>70 mm Hg </a:t>
            </a:r>
          </a:p>
          <a:p>
            <a:pPr>
              <a:buFontTx/>
              <a:buChar char="-"/>
            </a:pPr>
            <a:r>
              <a:rPr lang="en-US" altLang="en-US" sz="2400"/>
              <a:t>24часовна средња вредност</a:t>
            </a:r>
            <a:r>
              <a:rPr lang="en-US" altLang="en-US" sz="2400" u="sng"/>
              <a:t> &gt;</a:t>
            </a:r>
            <a:r>
              <a:rPr lang="en-US" altLang="en-US" sz="2400"/>
              <a:t>130mm за систолни и  Hg </a:t>
            </a:r>
            <a:r>
              <a:rPr lang="en-US" altLang="en-US" sz="2400" u="sng"/>
              <a:t>&gt;</a:t>
            </a:r>
            <a:r>
              <a:rPr lang="en-US" altLang="en-US" sz="2400"/>
              <a:t>80mm Hg за дијастолни ТА </a:t>
            </a:r>
          </a:p>
          <a:p>
            <a:pPr>
              <a:buFontTx/>
              <a:buNone/>
            </a:pPr>
            <a:endParaRPr lang="en-US" altLang="en-US" sz="2400" u="sng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818"/>
    </mc:Choice>
    <mc:Fallback xmlns="">
      <p:transition spd="slow" advTm="56818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xmlns="" id="{27A5B933-CD8A-4968-9F5C-535E3276A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Рутинске лабораторијске анализе у евалуацији хипертензије</a:t>
            </a:r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xmlns="" id="{D2964AD0-D7DC-4721-B1FE-F5119885C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/>
              <a:t>Хемоглобин и хематокрит</a:t>
            </a:r>
          </a:p>
          <a:p>
            <a:r>
              <a:rPr lang="en-US" altLang="en-US" sz="2400"/>
              <a:t>Гликемија и HbA1c</a:t>
            </a:r>
          </a:p>
          <a:p>
            <a:r>
              <a:rPr lang="en-US" altLang="en-US" sz="2400"/>
              <a:t>Липидограм</a:t>
            </a:r>
          </a:p>
          <a:p>
            <a:r>
              <a:rPr lang="en-US" altLang="en-US" sz="2400"/>
              <a:t>Јонограм</a:t>
            </a:r>
          </a:p>
          <a:p>
            <a:r>
              <a:rPr lang="en-US" altLang="en-US" sz="2400"/>
              <a:t>Мокраћна киселина</a:t>
            </a:r>
          </a:p>
          <a:p>
            <a:r>
              <a:rPr lang="en-US" altLang="en-US" sz="2400"/>
              <a:t>Уреа, креатинин, eGRF</a:t>
            </a:r>
          </a:p>
          <a:p>
            <a:r>
              <a:rPr lang="en-US" altLang="en-US" sz="2400"/>
              <a:t>AST, ALT</a:t>
            </a:r>
          </a:p>
          <a:p>
            <a:r>
              <a:rPr lang="en-US" altLang="en-US" sz="2400"/>
              <a:t>Анализа урина (микроскопски преглед, протеинурија)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964"/>
    </mc:Choice>
    <mc:Fallback xmlns="">
      <p:transition spd="slow" advTm="22964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xmlns="" id="{27281717-D3AE-404F-A4FB-E065BB73A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Додатни прегледи</a:t>
            </a: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xmlns="" id="{C5C5010C-491A-4E65-BEF9-D0D52ECB1A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063" y="1857375"/>
            <a:ext cx="8229600" cy="4525963"/>
          </a:xfrm>
        </p:spPr>
        <p:txBody>
          <a:bodyPr/>
          <a:lstStyle/>
          <a:p>
            <a:r>
              <a:rPr lang="en-US" altLang="en-US" sz="2000"/>
              <a:t>ЕКГ</a:t>
            </a:r>
          </a:p>
          <a:p>
            <a:r>
              <a:rPr lang="en-US" altLang="en-US" sz="2000"/>
              <a:t>Фундоскопија</a:t>
            </a:r>
          </a:p>
          <a:p>
            <a:r>
              <a:rPr lang="en-US" altLang="en-US" sz="2000"/>
              <a:t>Ехокардиографија</a:t>
            </a:r>
          </a:p>
          <a:p>
            <a:r>
              <a:rPr lang="en-US" altLang="en-US" sz="2000"/>
              <a:t>УЗ каротида</a:t>
            </a:r>
          </a:p>
          <a:p>
            <a:r>
              <a:rPr lang="en-US" altLang="en-US" sz="2000"/>
              <a:t>PWV – брзина пулсног таласа (крутост крвних судова, изолована систолна хипертензија код старих)</a:t>
            </a:r>
          </a:p>
          <a:p>
            <a:r>
              <a:rPr lang="en-US" altLang="en-US" sz="2000"/>
              <a:t>TBI – тибијално-брахијални индекс (периферна артеријска болест)</a:t>
            </a:r>
          </a:p>
          <a:p>
            <a:r>
              <a:rPr lang="en-US" altLang="en-US" sz="2000"/>
              <a:t>Тестови когнитивне функције</a:t>
            </a:r>
          </a:p>
          <a:p>
            <a:r>
              <a:rPr lang="en-US" altLang="en-US" sz="2000"/>
              <a:t>Радиолошки прегледи ендокранијума</a:t>
            </a:r>
          </a:p>
          <a:p>
            <a:r>
              <a:rPr lang="en-US" altLang="en-US" sz="2000"/>
              <a:t>Анализе у циљу откривања секундарне хипертензије (мерење ренина, алдостерона, кортикостероида, катехоламина у плазми и/или урину, УЗ бубрега и надбубрега, реновазографија, ЦТ или МРИ ендокранијума)</a:t>
            </a:r>
          </a:p>
          <a:p>
            <a:pPr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974"/>
    </mc:Choice>
    <mc:Fallback xmlns="">
      <p:transition spd="slow" advTm="82974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3B8F0228-7338-47AF-8B65-7578778129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875" y="4079875"/>
            <a:ext cx="1928813" cy="9207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x-none" b="1" dirty="0">
                <a:latin typeface="Times New Roman" pitchFamily="18" charset="0"/>
                <a:cs typeface="Times New Roman" pitchFamily="18" charset="0"/>
              </a:rPr>
              <a:t>Хипертрофија</a:t>
            </a:r>
          </a:p>
          <a:p>
            <a:pPr algn="ctr">
              <a:defRPr/>
            </a:pPr>
            <a:r>
              <a:rPr lang="x-none" b="1" dirty="0">
                <a:latin typeface="Times New Roman" pitchFamily="18" charset="0"/>
                <a:cs typeface="Times New Roman" pitchFamily="18" charset="0"/>
              </a:rPr>
              <a:t>леве </a:t>
            </a:r>
          </a:p>
          <a:p>
            <a:pPr algn="ctr">
              <a:defRPr/>
            </a:pPr>
            <a:r>
              <a:rPr lang="x-none" b="1" dirty="0">
                <a:latin typeface="Times New Roman" pitchFamily="18" charset="0"/>
                <a:cs typeface="Times New Roman" pitchFamily="18" charset="0"/>
              </a:rPr>
              <a:t>коморе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0D3EEC55-A9EC-427B-8A28-2ADEC3A9C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5063" y="2570163"/>
            <a:ext cx="2571750" cy="644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x-none" b="1" dirty="0">
                <a:latin typeface="Times New Roman" pitchFamily="18" charset="0"/>
                <a:cs typeface="Times New Roman" pitchFamily="18" charset="0"/>
              </a:rPr>
              <a:t>Исхемијска болест</a:t>
            </a:r>
          </a:p>
          <a:p>
            <a:pPr algn="ctr">
              <a:defRPr/>
            </a:pPr>
            <a:r>
              <a:rPr lang="x-none" b="1" dirty="0">
                <a:latin typeface="Times New Roman" pitchFamily="18" charset="0"/>
                <a:cs typeface="Times New Roman" pitchFamily="18" charset="0"/>
              </a:rPr>
              <a:t>срца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xmlns="" id="{9A49ADC3-93AD-4A97-A089-C65EFAB331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3" y="2571750"/>
            <a:ext cx="2857500" cy="644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x-none" b="1" dirty="0">
                <a:latin typeface="Times New Roman" pitchFamily="18" charset="0"/>
                <a:cs typeface="Times New Roman" pitchFamily="18" charset="0"/>
              </a:rPr>
              <a:t>Срчана</a:t>
            </a:r>
          </a:p>
          <a:p>
            <a:pPr algn="ctr">
              <a:defRPr/>
            </a:pPr>
            <a:r>
              <a:rPr lang="x-none" b="1" dirty="0">
                <a:latin typeface="Times New Roman" pitchFamily="18" charset="0"/>
                <a:cs typeface="Times New Roman" pitchFamily="18" charset="0"/>
              </a:rPr>
              <a:t>инсуфицијенција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xmlns="" id="{02F15640-7BDF-44D3-987F-D6E1CF2D8E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3" y="5929313"/>
            <a:ext cx="2895600" cy="644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x-none" b="1" dirty="0">
                <a:latin typeface="Times New Roman" pitchFamily="18" charset="0"/>
                <a:cs typeface="Times New Roman" pitchFamily="18" charset="0"/>
              </a:rPr>
              <a:t>Бубрежна инсуфицијенција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xmlns="" id="{4BE56B16-DC38-4A0E-BB82-BE1DC5332D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5063" y="5929313"/>
            <a:ext cx="2354262" cy="644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>
              <a:defRPr/>
            </a:pPr>
            <a:r>
              <a:rPr lang="x-none" b="1" dirty="0">
                <a:latin typeface="Times New Roman" pitchFamily="18" charset="0"/>
                <a:cs typeface="Times New Roman" pitchFamily="18" charset="0"/>
              </a:rPr>
              <a:t>Церебро-васкуларни</a:t>
            </a:r>
          </a:p>
          <a:p>
            <a:pPr algn="ctr">
              <a:defRPr/>
            </a:pPr>
            <a:r>
              <a:rPr lang="x-none" b="1" dirty="0">
                <a:latin typeface="Times New Roman" pitchFamily="18" charset="0"/>
                <a:cs typeface="Times New Roman" pitchFamily="18" charset="0"/>
              </a:rPr>
              <a:t> инсулт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7" name="Line 11">
            <a:extLst>
              <a:ext uri="{FF2B5EF4-FFF2-40B4-BE49-F238E27FC236}">
                <a16:creationId xmlns:a16="http://schemas.microsoft.com/office/drawing/2014/main" xmlns="" id="{97512564-790B-46E1-B9F0-F18DEA6FC58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643188" y="3214688"/>
            <a:ext cx="642937" cy="8572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8" name="Line 12">
            <a:extLst>
              <a:ext uri="{FF2B5EF4-FFF2-40B4-BE49-F238E27FC236}">
                <a16:creationId xmlns:a16="http://schemas.microsoft.com/office/drawing/2014/main" xmlns="" id="{36EB103B-15D5-4634-B07E-A97DBB9133B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71688" y="4572000"/>
            <a:ext cx="1357312" cy="460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9" name="Line 13">
            <a:extLst>
              <a:ext uri="{FF2B5EF4-FFF2-40B4-BE49-F238E27FC236}">
                <a16:creationId xmlns:a16="http://schemas.microsoft.com/office/drawing/2014/main" xmlns="" id="{D32E8264-7BF3-4052-93E3-2F18534B4DA0}"/>
              </a:ext>
            </a:extLst>
          </p:cNvPr>
          <p:cNvSpPr>
            <a:spLocks noChangeShapeType="1"/>
          </p:cNvSpPr>
          <p:nvPr/>
        </p:nvSpPr>
        <p:spPr bwMode="auto">
          <a:xfrm>
            <a:off x="5929313" y="4929188"/>
            <a:ext cx="785812" cy="1000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90" name="Line 14">
            <a:extLst>
              <a:ext uri="{FF2B5EF4-FFF2-40B4-BE49-F238E27FC236}">
                <a16:creationId xmlns:a16="http://schemas.microsoft.com/office/drawing/2014/main" xmlns="" id="{1B6B925B-FC98-4CC9-8DFD-55CB36826D7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29313" y="3214688"/>
            <a:ext cx="785812" cy="906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91" name="Line 15">
            <a:extLst>
              <a:ext uri="{FF2B5EF4-FFF2-40B4-BE49-F238E27FC236}">
                <a16:creationId xmlns:a16="http://schemas.microsoft.com/office/drawing/2014/main" xmlns="" id="{394B3AEB-FBAA-48C4-A21B-A8D97381BD7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71750" y="4929188"/>
            <a:ext cx="720725" cy="1000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xmlns="" id="{381147F6-10D7-4C5C-8F3E-E4976A7052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2313" y="4071938"/>
            <a:ext cx="1917700" cy="9207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x-none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Дисекантна анеуризма </a:t>
            </a:r>
          </a:p>
          <a:p>
            <a:pPr algn="ctr">
              <a:defRPr/>
            </a:pPr>
            <a:r>
              <a:rPr lang="x-none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аорте</a:t>
            </a:r>
            <a:endParaRPr lang="en-GB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3" name="Line 17">
            <a:extLst>
              <a:ext uri="{FF2B5EF4-FFF2-40B4-BE49-F238E27FC236}">
                <a16:creationId xmlns:a16="http://schemas.microsoft.com/office/drawing/2014/main" xmlns="" id="{B09E0D66-46D5-40E4-A161-7C22DE348A3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6513" y="4572000"/>
            <a:ext cx="68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0494" name="Picture 18">
            <a:extLst>
              <a:ext uri="{FF2B5EF4-FFF2-40B4-BE49-F238E27FC236}">
                <a16:creationId xmlns:a16="http://schemas.microsoft.com/office/drawing/2014/main" xmlns="" id="{CED4AE8B-2921-4A3A-A8C9-65D607398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0"/>
            <a:ext cx="1981200" cy="160655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xmlns="" id="{E88FE93A-14FF-4FF9-8AF5-0158FBC8F2FE}"/>
              </a:ext>
            </a:extLst>
          </p:cNvPr>
          <p:cNvSpPr/>
          <p:nvPr/>
        </p:nvSpPr>
        <p:spPr>
          <a:xfrm>
            <a:off x="2500313" y="3929063"/>
            <a:ext cx="4143375" cy="1285875"/>
          </a:xfrm>
          <a:prstGeom prst="ellipse">
            <a:avLst/>
          </a:prstGeom>
          <a:solidFill>
            <a:srgbClr val="06C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x-none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x-none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АРТЕРИЈСКА </a:t>
            </a:r>
          </a:p>
          <a:p>
            <a:pPr algn="ctr">
              <a:defRPr/>
            </a:pPr>
            <a:r>
              <a:rPr lang="x-none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ХИПЕРТЕНЗИЈА</a:t>
            </a:r>
            <a:endParaRPr lang="en-GB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6" name="Title 1">
            <a:extLst>
              <a:ext uri="{FF2B5EF4-FFF2-40B4-BE49-F238E27FC236}">
                <a16:creationId xmlns:a16="http://schemas.microsoft.com/office/drawing/2014/main" xmlns="" id="{E3E059B6-EC5A-46B9-A41E-D3F72EE7E9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4313" y="1214438"/>
            <a:ext cx="8858250" cy="928687"/>
          </a:xfrm>
        </p:spPr>
        <p:txBody>
          <a:bodyPr/>
          <a:lstStyle/>
          <a:p>
            <a:r>
              <a:rPr lang="en-US" altLang="en-US" sz="32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Артеријска хипертензија </a:t>
            </a:r>
            <a:br>
              <a:rPr lang="en-US" altLang="en-US" sz="32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8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промене циљних органа - компликације</a:t>
            </a:r>
            <a:endParaRPr lang="sr-Latn-CS" altLang="en-US" sz="280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999"/>
    </mc:Choice>
    <mc:Fallback xmlns="">
      <p:transition spd="slow" advTm="27999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xmlns="" id="{F650397D-A448-42BC-99B4-BF857D887C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" y="1214438"/>
            <a:ext cx="9144000" cy="538162"/>
          </a:xfrm>
        </p:spPr>
        <p:txBody>
          <a:bodyPr anchor="t"/>
          <a:lstStyle/>
          <a:p>
            <a:pPr eaLnBrk="1" hangingPunct="1"/>
            <a:r>
              <a:rPr lang="sr-Latn-CS" altLang="en-US" sz="2800">
                <a:solidFill>
                  <a:srgbClr val="C00000"/>
                </a:solidFill>
              </a:rPr>
              <a:t>Артеријска</a:t>
            </a:r>
            <a:r>
              <a:rPr lang="en-US" altLang="en-US" sz="2800">
                <a:solidFill>
                  <a:srgbClr val="C00000"/>
                </a:solidFill>
              </a:rPr>
              <a:t> </a:t>
            </a:r>
            <a:r>
              <a:rPr lang="sr-Latn-CS" altLang="en-US" sz="2800">
                <a:solidFill>
                  <a:srgbClr val="C00000"/>
                </a:solidFill>
              </a:rPr>
              <a:t>хипертензија</a:t>
            </a:r>
            <a:r>
              <a:rPr lang="en-US" altLang="en-US" sz="2800">
                <a:solidFill>
                  <a:srgbClr val="C00000"/>
                </a:solidFill>
              </a:rPr>
              <a:t> </a:t>
            </a:r>
            <a:r>
              <a:rPr lang="sr-Latn-CS" altLang="en-US" sz="2800">
                <a:solidFill>
                  <a:srgbClr val="C00000"/>
                </a:solidFill>
              </a:rPr>
              <a:t>је</a:t>
            </a:r>
            <a:r>
              <a:rPr lang="en-US" altLang="en-US" sz="2800">
                <a:solidFill>
                  <a:srgbClr val="C00000"/>
                </a:solidFill>
              </a:rPr>
              <a:t> </a:t>
            </a:r>
            <a:r>
              <a:rPr lang="sr-Latn-CS" altLang="en-US" sz="2800">
                <a:solidFill>
                  <a:srgbClr val="C00000"/>
                </a:solidFill>
              </a:rPr>
              <a:t>најмасовнија</a:t>
            </a:r>
            <a:r>
              <a:rPr lang="en-US" altLang="en-US" sz="2800">
                <a:solidFill>
                  <a:srgbClr val="C00000"/>
                </a:solidFill>
              </a:rPr>
              <a:t> </a:t>
            </a:r>
            <a:r>
              <a:rPr lang="sr-Latn-CS" altLang="en-US" sz="2800">
                <a:solidFill>
                  <a:srgbClr val="C00000"/>
                </a:solidFill>
              </a:rPr>
              <a:t>незаразна</a:t>
            </a:r>
            <a:r>
              <a:rPr lang="en-US" altLang="en-US" sz="2800">
                <a:solidFill>
                  <a:srgbClr val="C00000"/>
                </a:solidFill>
              </a:rPr>
              <a:t> </a:t>
            </a:r>
            <a:r>
              <a:rPr lang="sr-Latn-CS" altLang="en-US" sz="2800">
                <a:solidFill>
                  <a:srgbClr val="C00000"/>
                </a:solidFill>
              </a:rPr>
              <a:t>епидемија</a:t>
            </a:r>
            <a:endParaRPr lang="en-US" altLang="en-US" sz="2800">
              <a:solidFill>
                <a:srgbClr val="C00000"/>
              </a:solidFill>
            </a:endParaRP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xmlns="" id="{89F0CACD-C586-430D-B28D-F05A889B83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286000"/>
            <a:ext cx="8229600" cy="2971800"/>
          </a:xfrm>
          <a:prstGeom prst="rect">
            <a:avLst/>
          </a:prstGeom>
          <a:solidFill>
            <a:srgbClr val="FFE4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sr-Latn-CS" altLang="en-US" sz="2400">
                <a:latin typeface="Calibri" panose="020F0502020204030204" pitchFamily="34" charset="0"/>
              </a:rPr>
              <a:t>Кардиоваскуларне болести: Фактори ризика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sr-Latn-CS" altLang="en-US" sz="2400"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sr-Latn-CS" altLang="en-US" sz="2400">
                <a:latin typeface="Calibri" panose="020F0502020204030204" pitchFamily="34" charset="0"/>
              </a:rPr>
              <a:t>105 милиона људи са дислипидемијом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sr-Latn-CS" altLang="en-US" sz="2400">
                <a:latin typeface="Calibri" panose="020F0502020204030204" pitchFamily="34" charset="0"/>
              </a:rPr>
              <a:t>50 милиона људи са хипертензијом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sr-Latn-CS" altLang="en-US" sz="2400">
                <a:latin typeface="Calibri" panose="020F0502020204030204" pitchFamily="34" charset="0"/>
              </a:rPr>
              <a:t>47,7 милиона са метаболичким синдромом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sr-Latn-CS" altLang="en-US" sz="2400">
                <a:latin typeface="Calibri" panose="020F0502020204030204" pitchFamily="34" charset="0"/>
              </a:rPr>
              <a:t>18 милиона са дијагностикованим + 8 милиона са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sr-Latn-CS" altLang="en-US" sz="2400">
                <a:latin typeface="Calibri" panose="020F0502020204030204" pitchFamily="34" charset="0"/>
              </a:rPr>
              <a:t>      не-дијагностикованим дијабетесом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sr-Latn-CS" altLang="en-US" sz="2400"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sr-Latn-CS" altLang="en-US" sz="2400"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xmlns="" id="{5612BE4F-3945-42EC-A673-A1D0D9AC06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5791200"/>
            <a:ext cx="4191000" cy="457200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sr-Latn-CS" altLang="en-US" sz="2400">
                <a:solidFill>
                  <a:schemeClr val="bg1"/>
                </a:solidFill>
                <a:latin typeface="Calibri" panose="020F0502020204030204" pitchFamily="34" charset="0"/>
              </a:rPr>
              <a:t>1 особа умре сваких 33 сек.</a:t>
            </a:r>
            <a:endParaRPr lang="en-US" altLang="en-US" sz="24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077" name="Rectangle 3">
            <a:extLst>
              <a:ext uri="{FF2B5EF4-FFF2-40B4-BE49-F238E27FC236}">
                <a16:creationId xmlns:a16="http://schemas.microsoft.com/office/drawing/2014/main" xmlns="" id="{A5C396C4-EF7D-4024-8A54-1661A9D73D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6400800"/>
            <a:ext cx="556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90000"/>
              </a:lnSpc>
              <a:spcBef>
                <a:spcPct val="20000"/>
              </a:spcBef>
            </a:pPr>
            <a:r>
              <a:rPr lang="sr-Latn-CS" altLang="en-US" sz="1200">
                <a:latin typeface="Calibri" panose="020F0502020204030204" pitchFamily="34" charset="0"/>
              </a:rPr>
              <a:t>American Heart Association. Heart Diseases and Stroke Statistics – 2003 Update.</a:t>
            </a:r>
          </a:p>
          <a:p>
            <a:pPr algn="r">
              <a:lnSpc>
                <a:spcPct val="90000"/>
              </a:lnSpc>
              <a:spcBef>
                <a:spcPct val="20000"/>
              </a:spcBef>
            </a:pPr>
            <a:r>
              <a:rPr lang="sr-Latn-CS" altLang="en-US" sz="1200">
                <a:latin typeface="Calibri" panose="020F0502020204030204" pitchFamily="34" charset="0"/>
              </a:rPr>
              <a:t>American heart Association; 2002. Molidad Ah, et al. JAMA 2003; 289: 76-79</a:t>
            </a:r>
            <a:endParaRPr lang="en-US" altLang="en-US" sz="1200">
              <a:latin typeface="Calibri" panose="020F0502020204030204" pitchFamily="34" charset="0"/>
            </a:endParaRPr>
          </a:p>
        </p:txBody>
      </p:sp>
      <p:sp>
        <p:nvSpPr>
          <p:cNvPr id="3078" name="Oval 5">
            <a:extLst>
              <a:ext uri="{FF2B5EF4-FFF2-40B4-BE49-F238E27FC236}">
                <a16:creationId xmlns:a16="http://schemas.microsoft.com/office/drawing/2014/main" xmlns="" id="{512010C6-2E57-45FF-AEAC-4E54C282E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429000"/>
            <a:ext cx="5183188" cy="533400"/>
          </a:xfrm>
          <a:prstGeom prst="ellipse">
            <a:avLst/>
          </a:prstGeom>
          <a:solidFill>
            <a:schemeClr val="accent1">
              <a:alpha val="0"/>
            </a:schemeClr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en-US" altLang="en-US">
              <a:latin typeface="Calibri" panose="020F0502020204030204" pitchFamily="34" charset="0"/>
            </a:endParaRPr>
          </a:p>
        </p:txBody>
      </p:sp>
      <p:cxnSp>
        <p:nvCxnSpPr>
          <p:cNvPr id="3079" name="Straight Arrow Connector 90">
            <a:extLst>
              <a:ext uri="{FF2B5EF4-FFF2-40B4-BE49-F238E27FC236}">
                <a16:creationId xmlns:a16="http://schemas.microsoft.com/office/drawing/2014/main" xmlns="" id="{41364206-5D29-44CB-A481-780D03B2869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306094" y="5523706"/>
            <a:ext cx="533400" cy="1588"/>
          </a:xfrm>
          <a:prstGeom prst="straightConnector1">
            <a:avLst/>
          </a:prstGeom>
          <a:noFill/>
          <a:ln w="381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948"/>
    </mc:Choice>
    <mc:Fallback xmlns="">
      <p:transition spd="slow" advTm="2194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xmlns="" id="{84B46619-36E3-48C6-AB20-0E49C2DE2B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200">
                <a:solidFill>
                  <a:srgbClr val="FF0000"/>
                </a:solidFill>
              </a:rPr>
              <a:t>Учесталост компликација ХТА директно зависи од вредности крвног притиска</a:t>
            </a:r>
            <a:endParaRPr lang="en-US" altLang="en-US" sz="3200">
              <a:solidFill>
                <a:srgbClr val="FF0000"/>
              </a:solidFill>
            </a:endParaRPr>
          </a:p>
        </p:txBody>
      </p:sp>
      <p:pic>
        <p:nvPicPr>
          <p:cNvPr id="21507" name="Content Placeholder 5">
            <a:extLst>
              <a:ext uri="{FF2B5EF4-FFF2-40B4-BE49-F238E27FC236}">
                <a16:creationId xmlns:a16="http://schemas.microsoft.com/office/drawing/2014/main" xmlns="" id="{E014AA57-709A-4D4A-8523-FBCB15E9294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625" y="2214563"/>
            <a:ext cx="7929563" cy="4357687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50"/>
    </mc:Choice>
    <mc:Fallback xmlns="">
      <p:transition spd="slow" advTm="1235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xmlns="" id="{1B145E10-DD0F-4C63-8003-8861C94FB8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>
                <a:solidFill>
                  <a:srgbClr val="FF0000"/>
                </a:solidFill>
              </a:rPr>
              <a:t>ХТА узрокује срчану инсуфицијенцију</a:t>
            </a:r>
            <a:endParaRPr lang="en-US" altLang="en-US">
              <a:solidFill>
                <a:srgbClr val="FF0000"/>
              </a:solidFill>
            </a:endParaRPr>
          </a:p>
        </p:txBody>
      </p:sp>
      <p:pic>
        <p:nvPicPr>
          <p:cNvPr id="22531" name="Content Placeholder 3">
            <a:extLst>
              <a:ext uri="{FF2B5EF4-FFF2-40B4-BE49-F238E27FC236}">
                <a16:creationId xmlns:a16="http://schemas.microsoft.com/office/drawing/2014/main" xmlns="" id="{0E74AA3A-D89F-48B9-B93A-D4DC8ADD265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3" y="2286000"/>
            <a:ext cx="4643437" cy="3979863"/>
          </a:xfrm>
        </p:spPr>
      </p:pic>
      <p:pic>
        <p:nvPicPr>
          <p:cNvPr id="22532" name="Picture 3">
            <a:extLst>
              <a:ext uri="{FF2B5EF4-FFF2-40B4-BE49-F238E27FC236}">
                <a16:creationId xmlns:a16="http://schemas.microsoft.com/office/drawing/2014/main" xmlns="" id="{C9CE23A0-D931-47D5-9D48-2727E3277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2286000"/>
            <a:ext cx="36290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60"/>
    </mc:Choice>
    <mc:Fallback xmlns="">
      <p:transition spd="slow" advTm="1276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Srdjan\Desktop\Picture2.jpg.png">
            <a:extLst>
              <a:ext uri="{FF2B5EF4-FFF2-40B4-BE49-F238E27FC236}">
                <a16:creationId xmlns:a16="http://schemas.microsoft.com/office/drawing/2014/main" xmlns="" id="{F88677CF-0311-4A3D-95E0-E37B18B613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79613"/>
            <a:ext cx="9144000" cy="487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itle 1">
            <a:extLst>
              <a:ext uri="{FF2B5EF4-FFF2-40B4-BE49-F238E27FC236}">
                <a16:creationId xmlns:a16="http://schemas.microsoft.com/office/drawing/2014/main" xmlns="" id="{75B307C9-05B8-4CDE-AE5B-9097FD6B32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2875" y="1000125"/>
            <a:ext cx="8858250" cy="928688"/>
          </a:xfrm>
        </p:spPr>
        <p:txBody>
          <a:bodyPr/>
          <a:lstStyle/>
          <a:p>
            <a:r>
              <a:rPr lang="en-US" altLang="en-US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Артеријска хипертензија</a:t>
            </a:r>
            <a:br>
              <a:rPr lang="en-US" altLang="en-US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алгоритам медикаментозног лечења - </a:t>
            </a:r>
            <a:endParaRPr lang="sr-Latn-CS" altLang="en-US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394"/>
    </mc:Choice>
    <mc:Fallback xmlns="">
      <p:transition spd="slow" advTm="42394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xmlns="" id="{D9D23451-6390-477E-833E-5F9870B18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Лечење ХТА- модификација животних навика</a:t>
            </a:r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xmlns="" id="{8C6EC52B-A9AC-4CB0-AA00-0476596BC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/>
              <a:t>Рестрикција уноса соли &lt; 3 mg/дан</a:t>
            </a:r>
          </a:p>
          <a:p>
            <a:r>
              <a:rPr lang="en-US" altLang="en-US" sz="2400"/>
              <a:t>Рестрикција уноса алкохола &lt;14 јединица недељно за м и &lt;8 јединица недељно за ж</a:t>
            </a:r>
          </a:p>
          <a:p>
            <a:r>
              <a:rPr lang="en-US" altLang="en-US" sz="2400"/>
              <a:t>Повећан унос рибе, незасићених масних киселина (маслиново уље), поврћа, воћа, коштуњавог воћа, смањење употребе црвеног меса</a:t>
            </a:r>
          </a:p>
          <a:p>
            <a:r>
              <a:rPr lang="en-US" altLang="en-US" sz="2400"/>
              <a:t>BMI 20-25 kg/m2, обим струка &lt;94cm код м и &lt;80cm код ж</a:t>
            </a:r>
          </a:p>
          <a:p>
            <a:r>
              <a:rPr lang="en-US" altLang="en-US" sz="2400"/>
              <a:t>Аеробне вежбе (најмање 30 мин 5-7 дана недељно)</a:t>
            </a:r>
          </a:p>
          <a:p>
            <a:r>
              <a:rPr lang="en-US" altLang="en-US" sz="2400"/>
              <a:t>Прекид пушења</a:t>
            </a:r>
          </a:p>
          <a:p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205"/>
    </mc:Choice>
    <mc:Fallback xmlns="">
      <p:transition spd="slow" advTm="59205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EEB4DEFC-3F8C-43D7-872A-59583F4187AE}"/>
              </a:ext>
            </a:extLst>
          </p:cNvPr>
          <p:cNvGraphicFramePr>
            <a:graphicFrameLocks noGrp="1"/>
          </p:cNvGraphicFramePr>
          <p:nvPr/>
        </p:nvGraphicFramePr>
        <p:xfrm>
          <a:off x="152400" y="1828800"/>
          <a:ext cx="8915400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solidFill>
                            <a:schemeClr val="tx1"/>
                          </a:solidFill>
                        </a:rPr>
                        <a:t>Интервенција</a:t>
                      </a:r>
                      <a:r>
                        <a:rPr lang="x-none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sr-Latn-C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78B0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solidFill>
                            <a:schemeClr val="tx1"/>
                          </a:solidFill>
                        </a:rPr>
                        <a:t>Коментар</a:t>
                      </a:r>
                      <a:endParaRPr lang="sr-Latn-C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78B0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solidFill>
                            <a:schemeClr val="tx1"/>
                          </a:solidFill>
                        </a:rPr>
                        <a:t>Смањење систолног крвног притиска</a:t>
                      </a:r>
                      <a:endParaRPr lang="sr-Latn-C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78B0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sz="1400" dirty="0"/>
                        <a:t>Исхрана </a:t>
                      </a:r>
                      <a:endParaRPr lang="sr-Latn-CS" sz="1400" dirty="0"/>
                    </a:p>
                  </a:txBody>
                  <a:tcPr>
                    <a:solidFill>
                      <a:srgbClr val="FFB48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x-none" sz="1400" dirty="0"/>
                        <a:t>Усвајање дијетарног приступа за спречавање хипертензије (</a:t>
                      </a:r>
                      <a:r>
                        <a:rPr lang="sr-Latn-CS" sz="1400" dirty="0"/>
                        <a:t>Dietary Approach</a:t>
                      </a:r>
                      <a:r>
                        <a:rPr lang="sr-Latn-CS" sz="1400" baseline="0" dirty="0"/>
                        <a:t> to Stop Hypertension – DASH): </a:t>
                      </a:r>
                      <a:r>
                        <a:rPr lang="x-none" sz="1400" baseline="0" dirty="0"/>
                        <a:t>исхрана богата влакнима, воћем и поврћем и мањи унос соли и масти</a:t>
                      </a:r>
                      <a:endParaRPr lang="sr-Latn-CS" sz="1400" dirty="0"/>
                    </a:p>
                  </a:txBody>
                  <a:tcPr>
                    <a:solidFill>
                      <a:srgbClr val="FFB48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CS" b="1" dirty="0"/>
                    </a:p>
                    <a:p>
                      <a:r>
                        <a:rPr lang="x-none" b="1" dirty="0"/>
                        <a:t>8-14 </a:t>
                      </a:r>
                      <a:r>
                        <a:rPr lang="sr-Latn-CS" b="1" dirty="0"/>
                        <a:t>mmHg</a:t>
                      </a:r>
                    </a:p>
                  </a:txBody>
                  <a:tcPr>
                    <a:solidFill>
                      <a:srgbClr val="FFB4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sz="1400" dirty="0"/>
                        <a:t>Смањење</a:t>
                      </a:r>
                      <a:r>
                        <a:rPr lang="x-none" sz="1400" baseline="0" dirty="0"/>
                        <a:t> тежине</a:t>
                      </a:r>
                      <a:endParaRPr lang="sr-Latn-CS" sz="1400" dirty="0"/>
                    </a:p>
                  </a:txBody>
                  <a:tcPr>
                    <a:solidFill>
                      <a:srgbClr val="FFE4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x-none" sz="1400" dirty="0"/>
                        <a:t>Смањење тежине за бар 4 килограма или одржавање </a:t>
                      </a:r>
                      <a:r>
                        <a:rPr lang="sr-Latn-CS" sz="1400" dirty="0"/>
                        <a:t>BMI </a:t>
                      </a:r>
                      <a:r>
                        <a:rPr lang="x-none" sz="1400" dirty="0"/>
                        <a:t>између 20-29 </a:t>
                      </a:r>
                      <a:r>
                        <a:rPr lang="sr-Latn-CS" sz="1400" dirty="0"/>
                        <a:t>kg/m2</a:t>
                      </a:r>
                    </a:p>
                  </a:txBody>
                  <a:tcPr>
                    <a:solidFill>
                      <a:srgbClr val="FFE4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CS" b="1" dirty="0"/>
                        <a:t>3-20 mmHg </a:t>
                      </a:r>
                      <a:r>
                        <a:rPr lang="x-none" b="1" dirty="0"/>
                        <a:t>зависно од телесне тежине</a:t>
                      </a:r>
                      <a:endParaRPr lang="sr-Latn-CS" b="1" dirty="0"/>
                    </a:p>
                  </a:txBody>
                  <a:tcPr>
                    <a:solidFill>
                      <a:srgbClr val="FFE4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sz="1400" dirty="0"/>
                        <a:t>Редовно вежбање</a:t>
                      </a:r>
                      <a:endParaRPr lang="sr-Latn-CS" sz="1400" dirty="0"/>
                    </a:p>
                  </a:txBody>
                  <a:tcPr>
                    <a:solidFill>
                      <a:srgbClr val="FFB48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x-none" sz="1400" dirty="0"/>
                        <a:t>30-60 минута динамичног вежбања умереног интензитета 4-7 дана недељно као додатак свакодневним активностима</a:t>
                      </a:r>
                      <a:endParaRPr lang="sr-Latn-CS" sz="1400" dirty="0"/>
                    </a:p>
                  </a:txBody>
                  <a:tcPr>
                    <a:solidFill>
                      <a:srgbClr val="FFB48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CS" b="1" dirty="0"/>
                    </a:p>
                    <a:p>
                      <a:r>
                        <a:rPr lang="sr-Latn-CS" b="1" dirty="0"/>
                        <a:t>4-9 mmHg</a:t>
                      </a:r>
                    </a:p>
                  </a:txBody>
                  <a:tcPr>
                    <a:solidFill>
                      <a:srgbClr val="FFB4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sz="1400" dirty="0"/>
                        <a:t>Ограничен унос натријума</a:t>
                      </a:r>
                      <a:endParaRPr lang="sr-Latn-CS" sz="1400" dirty="0"/>
                    </a:p>
                  </a:txBody>
                  <a:tcPr>
                    <a:solidFill>
                      <a:srgbClr val="FFE4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x-none" sz="1400" dirty="0"/>
                        <a:t>Ограничење укупног</a:t>
                      </a:r>
                      <a:r>
                        <a:rPr lang="x-none" sz="1400" baseline="0" dirty="0"/>
                        <a:t> уноса натријума на мање </a:t>
                      </a:r>
                      <a:r>
                        <a:rPr lang="x-none" sz="1400" baseline="0"/>
                        <a:t>од </a:t>
                      </a:r>
                      <a:r>
                        <a:rPr lang="sr-Cyrl-RS" sz="1400" baseline="0" dirty="0"/>
                        <a:t>3</a:t>
                      </a:r>
                      <a:r>
                        <a:rPr lang="x-none" sz="1400" baseline="0"/>
                        <a:t> </a:t>
                      </a:r>
                      <a:r>
                        <a:rPr lang="x-none" sz="1400" baseline="0" dirty="0"/>
                        <a:t>грама дневно</a:t>
                      </a:r>
                      <a:endParaRPr lang="sr-Latn-CS" sz="1400" dirty="0"/>
                    </a:p>
                  </a:txBody>
                  <a:tcPr>
                    <a:solidFill>
                      <a:srgbClr val="FFE4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CS" b="1" dirty="0"/>
                        <a:t>2-8 mmHg</a:t>
                      </a:r>
                    </a:p>
                  </a:txBody>
                  <a:tcPr>
                    <a:solidFill>
                      <a:srgbClr val="FFE4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sz="1400" dirty="0"/>
                        <a:t>Смањење коришћења алкохола</a:t>
                      </a:r>
                      <a:endParaRPr lang="sr-Latn-CS" sz="1400" dirty="0"/>
                    </a:p>
                  </a:txBody>
                  <a:tcPr>
                    <a:solidFill>
                      <a:srgbClr val="FFB48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x-none" sz="1400" dirty="0"/>
                        <a:t>Мање од 2 стандардна пића дневно или мање од</a:t>
                      </a:r>
                      <a:r>
                        <a:rPr lang="x-none" sz="1400" baseline="0" dirty="0"/>
                        <a:t> 14 недељно за мушкарце </a:t>
                      </a:r>
                      <a:r>
                        <a:rPr lang="x-none" sz="1400" baseline="0"/>
                        <a:t>и </a:t>
                      </a:r>
                      <a:r>
                        <a:rPr lang="sr-Cyrl-RS" sz="1400" baseline="0" dirty="0"/>
                        <a:t>8</a:t>
                      </a:r>
                      <a:r>
                        <a:rPr lang="x-none" sz="1400" baseline="0"/>
                        <a:t> </a:t>
                      </a:r>
                      <a:r>
                        <a:rPr lang="x-none" sz="1400" baseline="0" dirty="0"/>
                        <a:t>недељно за жене</a:t>
                      </a:r>
                      <a:endParaRPr lang="sr-Latn-CS" sz="1400" dirty="0"/>
                    </a:p>
                  </a:txBody>
                  <a:tcPr>
                    <a:solidFill>
                      <a:srgbClr val="FFB48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CS" b="1" dirty="0"/>
                    </a:p>
                    <a:p>
                      <a:r>
                        <a:rPr lang="sr-Latn-CS" b="1" dirty="0"/>
                        <a:t>2-4 mmHg</a:t>
                      </a:r>
                    </a:p>
                  </a:txBody>
                  <a:tcPr>
                    <a:solidFill>
                      <a:srgbClr val="FFB4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6A43406B-C532-48B6-B593-6C53C9893F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668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x-none" sz="2800" kern="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Промена животног стила и утицај на крвни притисак</a:t>
            </a:r>
            <a:endParaRPr lang="en-US" sz="2800" kern="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483"/>
    </mc:Choice>
    <mc:Fallback xmlns="">
      <p:transition spd="slow" advTm="61483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>
            <a:extLst>
              <a:ext uri="{FF2B5EF4-FFF2-40B4-BE49-F238E27FC236}">
                <a16:creationId xmlns:a16="http://schemas.microsoft.com/office/drawing/2014/main" xmlns="" id="{5E38EE86-A89D-4DF8-A928-8E172A43B4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1900" y="2771775"/>
            <a:ext cx="3429000" cy="3124200"/>
          </a:xfrm>
          <a:prstGeom prst="hexagon">
            <a:avLst>
              <a:gd name="adj" fmla="val 27439"/>
              <a:gd name="vf" fmla="val 11547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627" name="Text Box 3">
            <a:extLst>
              <a:ext uri="{FF2B5EF4-FFF2-40B4-BE49-F238E27FC236}">
                <a16:creationId xmlns:a16="http://schemas.microsoft.com/office/drawing/2014/main" xmlns="" id="{CAE5794F-5DAC-47B4-813B-0AAF2D60A7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4050" y="2428875"/>
            <a:ext cx="1577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>
                <a:latin typeface="Times New Roman" panose="02020603050405020304" pitchFamily="18" charset="0"/>
              </a:rPr>
              <a:t>ДИУРЕТИК</a:t>
            </a:r>
            <a:endParaRPr lang="en-GB" altLang="en-US" b="1">
              <a:latin typeface="Times New Roman" panose="02020603050405020304" pitchFamily="18" charset="0"/>
            </a:endParaRPr>
          </a:p>
        </p:txBody>
      </p:sp>
      <p:sp>
        <p:nvSpPr>
          <p:cNvPr id="26628" name="Text Box 4">
            <a:extLst>
              <a:ext uri="{FF2B5EF4-FFF2-40B4-BE49-F238E27FC236}">
                <a16:creationId xmlns:a16="http://schemas.microsoft.com/office/drawing/2014/main" xmlns="" id="{28A36AE6-F13F-4337-81F4-9C14F3650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6150" y="2425700"/>
            <a:ext cx="38115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>
                <a:latin typeface="Times New Roman" panose="02020603050405020304" pitchFamily="18" charset="0"/>
              </a:rPr>
              <a:t>БЛОКАТОРИ РЕЦЕПТОРА АНГИОТЕНЗИНА 1</a:t>
            </a:r>
            <a:endParaRPr lang="en-GB" altLang="en-US" b="1">
              <a:latin typeface="Times New Roman" panose="02020603050405020304" pitchFamily="18" charset="0"/>
            </a:endParaRPr>
          </a:p>
        </p:txBody>
      </p:sp>
      <p:sp>
        <p:nvSpPr>
          <p:cNvPr id="26629" name="Text Box 5">
            <a:extLst>
              <a:ext uri="{FF2B5EF4-FFF2-40B4-BE49-F238E27FC236}">
                <a16:creationId xmlns:a16="http://schemas.microsoft.com/office/drawing/2014/main" xmlns="" id="{15EBDC64-C9FE-4B3F-B09D-737317A18A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5025" y="3929063"/>
            <a:ext cx="2792413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>
                <a:latin typeface="Times New Roman" panose="02020603050405020304" pitchFamily="18" charset="0"/>
              </a:rPr>
              <a:t>БЛОКАТОРИ </a:t>
            </a:r>
          </a:p>
          <a:p>
            <a:pPr eaLnBrk="1" hangingPunct="1"/>
            <a:r>
              <a:rPr lang="en-US" altLang="en-US" b="1">
                <a:latin typeface="Times New Roman" panose="02020603050405020304" pitchFamily="18" charset="0"/>
              </a:rPr>
              <a:t>КАЛЦИЈУМОВИХ </a:t>
            </a:r>
          </a:p>
          <a:p>
            <a:pPr eaLnBrk="1" hangingPunct="1"/>
            <a:r>
              <a:rPr lang="en-US" altLang="en-US" b="1">
                <a:latin typeface="Times New Roman" panose="02020603050405020304" pitchFamily="18" charset="0"/>
              </a:rPr>
              <a:t>КАНАЛА</a:t>
            </a:r>
            <a:endParaRPr lang="sr-Latn-CS" altLang="en-US" b="1">
              <a:latin typeface="Times New Roman" panose="02020603050405020304" pitchFamily="18" charset="0"/>
            </a:endParaRPr>
          </a:p>
          <a:p>
            <a:pPr eaLnBrk="1" hangingPunct="1"/>
            <a:r>
              <a:rPr lang="sr-Latn-CS" altLang="en-US" sz="1400">
                <a:latin typeface="Times New Roman" panose="02020603050405020304" pitchFamily="18" charset="0"/>
              </a:rPr>
              <a:t>-</a:t>
            </a:r>
            <a:r>
              <a:rPr lang="en-US" altLang="en-US" sz="1400">
                <a:latin typeface="Times New Roman" panose="02020603050405020304" pitchFamily="18" charset="0"/>
              </a:rPr>
              <a:t>периферна васкуларна болест</a:t>
            </a:r>
            <a:endParaRPr lang="sr-Latn-CS" altLang="en-US" sz="1400">
              <a:latin typeface="Times New Roman" panose="02020603050405020304" pitchFamily="18" charset="0"/>
            </a:endParaRPr>
          </a:p>
          <a:p>
            <a:pPr eaLnBrk="1" hangingPunct="1"/>
            <a:r>
              <a:rPr lang="sr-Latn-CS" altLang="en-US" sz="1400">
                <a:latin typeface="Times New Roman" panose="02020603050405020304" pitchFamily="18" charset="0"/>
              </a:rPr>
              <a:t>-</a:t>
            </a:r>
            <a:r>
              <a:rPr lang="en-US" altLang="en-US" sz="1400">
                <a:latin typeface="Times New Roman" panose="02020603050405020304" pitchFamily="18" charset="0"/>
              </a:rPr>
              <a:t>изолована систолна хипертензија</a:t>
            </a:r>
            <a:endParaRPr lang="sr-Latn-CS" altLang="en-US" sz="1400">
              <a:latin typeface="Times New Roman" panose="02020603050405020304" pitchFamily="18" charset="0"/>
            </a:endParaRPr>
          </a:p>
          <a:p>
            <a:pPr eaLnBrk="1" hangingPunct="1"/>
            <a:r>
              <a:rPr lang="sr-Latn-CS" altLang="en-US" sz="1400">
                <a:latin typeface="Times New Roman" panose="02020603050405020304" pitchFamily="18" charset="0"/>
              </a:rPr>
              <a:t>-</a:t>
            </a:r>
            <a:r>
              <a:rPr lang="en-US" altLang="en-US" sz="1400">
                <a:latin typeface="Times New Roman" panose="02020603050405020304" pitchFamily="18" charset="0"/>
              </a:rPr>
              <a:t>ангина пекторис</a:t>
            </a:r>
            <a:endParaRPr lang="sr-Latn-CS" altLang="en-US" sz="1400">
              <a:latin typeface="Times New Roman" panose="02020603050405020304" pitchFamily="18" charset="0"/>
            </a:endParaRPr>
          </a:p>
          <a:p>
            <a:pPr eaLnBrk="1" hangingPunct="1"/>
            <a:r>
              <a:rPr lang="sr-Latn-CS" altLang="en-US" sz="1400">
                <a:latin typeface="Times New Roman" panose="02020603050405020304" pitchFamily="18" charset="0"/>
              </a:rPr>
              <a:t>-</a:t>
            </a:r>
            <a:r>
              <a:rPr lang="en-US" altLang="en-US" sz="1400">
                <a:latin typeface="Times New Roman" panose="02020603050405020304" pitchFamily="18" charset="0"/>
              </a:rPr>
              <a:t>старија животна доб</a:t>
            </a:r>
            <a:endParaRPr lang="en-GB" altLang="en-US" sz="1400">
              <a:latin typeface="Times New Roman" panose="02020603050405020304" pitchFamily="18" charset="0"/>
            </a:endParaRPr>
          </a:p>
        </p:txBody>
      </p:sp>
      <p:sp>
        <p:nvSpPr>
          <p:cNvPr id="26630" name="Text Box 6">
            <a:extLst>
              <a:ext uri="{FF2B5EF4-FFF2-40B4-BE49-F238E27FC236}">
                <a16:creationId xmlns:a16="http://schemas.microsoft.com/office/drawing/2014/main" xmlns="" id="{B6D65CB2-852B-4C3F-B381-7B9AA1AA9D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7450" y="5857875"/>
            <a:ext cx="2533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>
                <a:latin typeface="Times New Roman" panose="02020603050405020304" pitchFamily="18" charset="0"/>
              </a:rPr>
              <a:t> </a:t>
            </a:r>
            <a:r>
              <a:rPr lang="sr-Latn-CS" altLang="en-US" b="1">
                <a:latin typeface="Times New Roman" panose="02020603050405020304" pitchFamily="18" charset="0"/>
              </a:rPr>
              <a:t>A</a:t>
            </a:r>
            <a:r>
              <a:rPr lang="en-US" altLang="en-US" b="1">
                <a:latin typeface="Times New Roman" panose="02020603050405020304" pitchFamily="18" charset="0"/>
              </a:rPr>
              <a:t>Ц</a:t>
            </a:r>
            <a:r>
              <a:rPr lang="sr-Latn-CS" altLang="en-US" b="1">
                <a:latin typeface="Times New Roman" panose="02020603050405020304" pitchFamily="18" charset="0"/>
              </a:rPr>
              <a:t>E</a:t>
            </a:r>
            <a:r>
              <a:rPr lang="en-US" altLang="en-US" b="1">
                <a:latin typeface="Times New Roman" panose="02020603050405020304" pitchFamily="18" charset="0"/>
              </a:rPr>
              <a:t> ИНХИБИТОРИ </a:t>
            </a:r>
          </a:p>
        </p:txBody>
      </p:sp>
      <p:sp>
        <p:nvSpPr>
          <p:cNvPr id="26631" name="Text Box 7">
            <a:extLst>
              <a:ext uri="{FF2B5EF4-FFF2-40B4-BE49-F238E27FC236}">
                <a16:creationId xmlns:a16="http://schemas.microsoft.com/office/drawing/2014/main" xmlns="" id="{D66180B0-24EB-456F-8D95-A8412E92D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5857875"/>
            <a:ext cx="3352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sr-Latn-CS" altLang="en-US">
                <a:latin typeface="Times New Roman" panose="02020603050405020304" pitchFamily="18" charset="0"/>
              </a:rPr>
              <a:t>   </a:t>
            </a:r>
            <a:r>
              <a:rPr lang="en-US" altLang="en-US">
                <a:latin typeface="Times New Roman" panose="02020603050405020304" pitchFamily="18" charset="0"/>
              </a:rPr>
              <a:t>АЛФА АДРЕНЕРГИЧКИ</a:t>
            </a:r>
          </a:p>
          <a:p>
            <a:pPr algn="ctr" eaLnBrk="1" hangingPunct="1"/>
            <a:r>
              <a:rPr lang="en-US" altLang="en-US">
                <a:latin typeface="Times New Roman" panose="02020603050405020304" pitchFamily="18" charset="0"/>
              </a:rPr>
              <a:t>БЛОКАТОРИ*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26632" name="Text Box 8">
            <a:extLst>
              <a:ext uri="{FF2B5EF4-FFF2-40B4-BE49-F238E27FC236}">
                <a16:creationId xmlns:a16="http://schemas.microsoft.com/office/drawing/2014/main" xmlns="" id="{4F930C1B-CAE5-4AB9-B777-A261E6F94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300" y="3929063"/>
            <a:ext cx="2286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>
                <a:latin typeface="Times New Roman" panose="02020603050405020304" pitchFamily="18" charset="0"/>
              </a:rPr>
              <a:t>БЕТА АДРЕНЕРГИЧКИ </a:t>
            </a:r>
          </a:p>
          <a:p>
            <a:pPr eaLnBrk="1" hangingPunct="1"/>
            <a:r>
              <a:rPr lang="en-US" altLang="en-US" b="1">
                <a:latin typeface="Times New Roman" panose="02020603050405020304" pitchFamily="18" charset="0"/>
              </a:rPr>
              <a:t>БЛОКАТОРИ</a:t>
            </a:r>
            <a:endParaRPr lang="en-GB" altLang="en-US" b="1">
              <a:latin typeface="Times New Roman" panose="02020603050405020304" pitchFamily="18" charset="0"/>
            </a:endParaRPr>
          </a:p>
        </p:txBody>
      </p:sp>
      <p:sp>
        <p:nvSpPr>
          <p:cNvPr id="26633" name="Line 9">
            <a:extLst>
              <a:ext uri="{FF2B5EF4-FFF2-40B4-BE49-F238E27FC236}">
                <a16:creationId xmlns:a16="http://schemas.microsoft.com/office/drawing/2014/main" xmlns="" id="{91321205-A826-4530-905E-78A7432B03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2700" y="2771775"/>
            <a:ext cx="838200" cy="15240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34" name="Line 10">
            <a:extLst>
              <a:ext uri="{FF2B5EF4-FFF2-40B4-BE49-F238E27FC236}">
                <a16:creationId xmlns:a16="http://schemas.microsoft.com/office/drawing/2014/main" xmlns="" id="{0863E01C-4AE8-4222-A7FB-3C8218C01B7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92700" y="4295775"/>
            <a:ext cx="838200" cy="1600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35" name="Line 11">
            <a:extLst>
              <a:ext uri="{FF2B5EF4-FFF2-40B4-BE49-F238E27FC236}">
                <a16:creationId xmlns:a16="http://schemas.microsoft.com/office/drawing/2014/main" xmlns="" id="{CDECFDBF-D605-4F7C-8BBF-5B5122CB5070}"/>
              </a:ext>
            </a:extLst>
          </p:cNvPr>
          <p:cNvSpPr>
            <a:spLocks noChangeShapeType="1"/>
          </p:cNvSpPr>
          <p:nvPr/>
        </p:nvSpPr>
        <p:spPr bwMode="auto">
          <a:xfrm>
            <a:off x="2501900" y="4295775"/>
            <a:ext cx="34290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36" name="Line 12">
            <a:extLst>
              <a:ext uri="{FF2B5EF4-FFF2-40B4-BE49-F238E27FC236}">
                <a16:creationId xmlns:a16="http://schemas.microsoft.com/office/drawing/2014/main" xmlns="" id="{AF1B736C-B3CF-4ADF-8F0C-2DF61401262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40100" y="4295775"/>
            <a:ext cx="2514600" cy="15240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37" name="Line 13">
            <a:extLst>
              <a:ext uri="{FF2B5EF4-FFF2-40B4-BE49-F238E27FC236}">
                <a16:creationId xmlns:a16="http://schemas.microsoft.com/office/drawing/2014/main" xmlns="" id="{BADDACA7-4511-4C8E-8CEE-42B40A44F09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40100" y="2771775"/>
            <a:ext cx="1752600" cy="30480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38" name="Line 14">
            <a:extLst>
              <a:ext uri="{FF2B5EF4-FFF2-40B4-BE49-F238E27FC236}">
                <a16:creationId xmlns:a16="http://schemas.microsoft.com/office/drawing/2014/main" xmlns="" id="{16EE66A8-0352-499C-9374-520B72F6CAF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340100" y="2771775"/>
            <a:ext cx="0" cy="31242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39" name="Line 15">
            <a:extLst>
              <a:ext uri="{FF2B5EF4-FFF2-40B4-BE49-F238E27FC236}">
                <a16:creationId xmlns:a16="http://schemas.microsoft.com/office/drawing/2014/main" xmlns="" id="{85124897-A0AF-49A0-BA0F-0B139E8C9F0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78100" y="2771775"/>
            <a:ext cx="2438400" cy="1524000"/>
          </a:xfrm>
          <a:prstGeom prst="line">
            <a:avLst/>
          </a:prstGeom>
          <a:noFill/>
          <a:ln w="9525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40" name="Line 16">
            <a:extLst>
              <a:ext uri="{FF2B5EF4-FFF2-40B4-BE49-F238E27FC236}">
                <a16:creationId xmlns:a16="http://schemas.microsoft.com/office/drawing/2014/main" xmlns="" id="{BFEE2624-C7C8-42AA-8075-1450E32D481D}"/>
              </a:ext>
            </a:extLst>
          </p:cNvPr>
          <p:cNvSpPr>
            <a:spLocks noChangeShapeType="1"/>
          </p:cNvSpPr>
          <p:nvPr/>
        </p:nvSpPr>
        <p:spPr bwMode="auto">
          <a:xfrm>
            <a:off x="2578100" y="4371975"/>
            <a:ext cx="2514600" cy="1447800"/>
          </a:xfrm>
          <a:prstGeom prst="line">
            <a:avLst/>
          </a:prstGeom>
          <a:noFill/>
          <a:ln w="9525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41" name="Line 17">
            <a:extLst>
              <a:ext uri="{FF2B5EF4-FFF2-40B4-BE49-F238E27FC236}">
                <a16:creationId xmlns:a16="http://schemas.microsoft.com/office/drawing/2014/main" xmlns="" id="{B9B2E0E4-B50D-4C4B-87ED-1F9700182CB9}"/>
              </a:ext>
            </a:extLst>
          </p:cNvPr>
          <p:cNvSpPr>
            <a:spLocks noChangeShapeType="1"/>
          </p:cNvSpPr>
          <p:nvPr/>
        </p:nvSpPr>
        <p:spPr bwMode="auto">
          <a:xfrm>
            <a:off x="3340100" y="2771775"/>
            <a:ext cx="2438400" cy="15240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42" name="Line 18">
            <a:extLst>
              <a:ext uri="{FF2B5EF4-FFF2-40B4-BE49-F238E27FC236}">
                <a16:creationId xmlns:a16="http://schemas.microsoft.com/office/drawing/2014/main" xmlns="" id="{E9BB1963-25AB-4113-8E45-A705117C179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16500" y="2847975"/>
            <a:ext cx="76200" cy="2895600"/>
          </a:xfrm>
          <a:prstGeom prst="line">
            <a:avLst/>
          </a:prstGeom>
          <a:noFill/>
          <a:ln w="9525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43" name="Title 1">
            <a:extLst>
              <a:ext uri="{FF2B5EF4-FFF2-40B4-BE49-F238E27FC236}">
                <a16:creationId xmlns:a16="http://schemas.microsoft.com/office/drawing/2014/main" xmlns="" id="{BE130F7A-D0A1-4A8F-AE2D-EEDFCC8139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4313" y="1214438"/>
            <a:ext cx="8858250" cy="928687"/>
          </a:xfrm>
        </p:spPr>
        <p:txBody>
          <a:bodyPr/>
          <a:lstStyle/>
          <a:p>
            <a:r>
              <a:rPr lang="en-US" altLang="en-US" sz="32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Могуће комбинације различитих група антихипертензивних лекова</a:t>
            </a:r>
            <a:endParaRPr lang="sr-Latn-CS" altLang="en-US" sz="280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17"/>
    </mc:Choice>
    <mc:Fallback xmlns="">
      <p:transition spd="slow" advTm="40017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3">
            <a:extLst>
              <a:ext uri="{FF2B5EF4-FFF2-40B4-BE49-F238E27FC236}">
                <a16:creationId xmlns:a16="http://schemas.microsoft.com/office/drawing/2014/main" xmlns="" id="{D0330CA4-A01C-47B6-BF45-12CF12EBC00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14313" y="2143125"/>
          <a:ext cx="8786812" cy="4470400"/>
        </p:xfrm>
        <a:graphic>
          <a:graphicData uri="http://schemas.openxmlformats.org/drawingml/2006/table">
            <a:tbl>
              <a:tblPr/>
              <a:tblGrid>
                <a:gridCol w="36433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435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Срчана инсуфицијенција</a:t>
                      </a:r>
                      <a:endParaRPr kumimoji="0" lang="sr-Latn-C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6CC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 инхибитори, тијазидни диуретици, бета блокатори, блокатори ангиотензинских рецептора, антагонисти алдостерона</a:t>
                      </a:r>
                      <a:endParaRPr kumimoji="0" lang="sr-Latn-C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F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Након инфаркта миокарда</a:t>
                      </a:r>
                      <a:endParaRPr kumimoji="0" lang="sr-Latn-C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6CC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бета блокатори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 инхибитори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антагонисти алдостерона</a:t>
                      </a:r>
                      <a:endParaRPr kumimoji="0" lang="sr-Latn-C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F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Висок ризик од цереброваскуларног исулта</a:t>
                      </a:r>
                      <a:endParaRPr kumimoji="0" lang="sr-Latn-C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6CC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тијазидни диуретици, бета блокатори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 инхибитори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блокатори калцијумових канала</a:t>
                      </a:r>
                      <a:endParaRPr kumimoji="0" lang="sr-Latn-C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F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Дијабетес </a:t>
                      </a:r>
                      <a:endParaRPr kumimoji="0" lang="sr-Latn-C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6CC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 инхибитори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блокатори калцијумових канала, блокатори </a:t>
                      </a:r>
                      <a:r>
                        <a:rPr kumimoji="0" lang="x-non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ангиотензинских рецептора</a:t>
                      </a: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x-non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тијазидни диуретици, бета блокатори</a:t>
                      </a:r>
                      <a:endParaRPr kumimoji="0" lang="sr-Latn-C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F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Хронична болест бубрега</a:t>
                      </a:r>
                      <a:endParaRPr kumimoji="0" lang="sr-Latn-C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6CC8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 инхибитори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блокатори ангиотензинских рецептора</a:t>
                      </a:r>
                      <a:endParaRPr kumimoji="0" lang="sr-Latn-C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F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Превенција рекурентног ЦВИ</a:t>
                      </a:r>
                      <a:endParaRPr kumimoji="0" lang="sr-Latn-C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6CC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тијазидни диуретици,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 инхибитори</a:t>
                      </a:r>
                      <a:endParaRPr kumimoji="0" lang="sr-Latn-C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F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27673" name="Title 1">
            <a:extLst>
              <a:ext uri="{FF2B5EF4-FFF2-40B4-BE49-F238E27FC236}">
                <a16:creationId xmlns:a16="http://schemas.microsoft.com/office/drawing/2014/main" xmlns="" id="{8D67E272-0830-41F7-99B0-483F11E6F5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2875" y="1071563"/>
            <a:ext cx="8858250" cy="928687"/>
          </a:xfrm>
        </p:spPr>
        <p:txBody>
          <a:bodyPr/>
          <a:lstStyle/>
          <a:p>
            <a:r>
              <a:rPr lang="en-US" altLang="en-US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Артеријска хипертензија</a:t>
            </a:r>
            <a:br>
              <a:rPr lang="en-US" altLang="en-US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посебне индикације- </a:t>
            </a:r>
            <a:endParaRPr lang="sr-Latn-CS" altLang="en-US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529"/>
    </mc:Choice>
    <mc:Fallback xmlns="">
      <p:transition spd="slow" advTm="75529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xmlns="" id="{55FC6B6D-26A6-4672-A6C5-296BAA98E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Контраиндикације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115F2C01-B2A1-4DED-9933-DC87C257864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28625" y="1500188"/>
          <a:ext cx="8229600" cy="5064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794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sr-Cyrl-RS" sz="1800" dirty="0">
                          <a:solidFill>
                            <a:schemeClr val="tx1"/>
                          </a:solidFill>
                        </a:rPr>
                        <a:t>Сигурне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sr-Cyrl-RS" sz="1800" dirty="0">
                          <a:solidFill>
                            <a:schemeClr val="tx1"/>
                          </a:solidFill>
                        </a:rPr>
                        <a:t>Могуће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44762">
                <a:tc>
                  <a:txBody>
                    <a:bodyPr/>
                    <a:lstStyle/>
                    <a:p>
                      <a:r>
                        <a:rPr lang="sr-Cyrl-RS" sz="1400" dirty="0"/>
                        <a:t>Бета блокатори</a:t>
                      </a:r>
                      <a:endParaRPr lang="en-US" sz="14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sr-Cyrl-RS" sz="1400" dirty="0"/>
                        <a:t>Тешка астма, </a:t>
                      </a:r>
                      <a:r>
                        <a:rPr lang="en-US" sz="1400" dirty="0"/>
                        <a:t>AV</a:t>
                      </a:r>
                      <a:r>
                        <a:rPr lang="sr-Cyrl-RS" sz="1400" dirty="0"/>
                        <a:t> блокови 2. и 3. степена</a:t>
                      </a:r>
                      <a:endParaRPr lang="en-US" sz="14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sr-Cyrl-RS" sz="1400" dirty="0"/>
                        <a:t>Метаболички с., интолеранција глукозе,  периферна</a:t>
                      </a:r>
                      <a:r>
                        <a:rPr lang="sr-Cyrl-RS" sz="1400" baseline="0" dirty="0"/>
                        <a:t> артеријска болест, ХОБП</a:t>
                      </a:r>
                      <a:endParaRPr lang="en-US" sz="14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8095">
                <a:tc>
                  <a:txBody>
                    <a:bodyPr/>
                    <a:lstStyle/>
                    <a:p>
                      <a:r>
                        <a:rPr lang="sr-Cyrl-RS" sz="1400" dirty="0"/>
                        <a:t>Тиазидни диуретици</a:t>
                      </a:r>
                      <a:endParaRPr lang="en-US" sz="14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sr-Cyrl-RS" sz="1400" dirty="0"/>
                        <a:t>Гихт</a:t>
                      </a:r>
                      <a:endParaRPr lang="en-US" sz="14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sr-Cyrl-RS" sz="1400" dirty="0"/>
                        <a:t>Метаболички с, интолеранција</a:t>
                      </a:r>
                      <a:r>
                        <a:rPr lang="sr-Cyrl-RS" sz="1400" baseline="0" dirty="0"/>
                        <a:t> глукозе, трудноћа</a:t>
                      </a:r>
                      <a:endParaRPr lang="en-US" sz="14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8095">
                <a:tc>
                  <a:txBody>
                    <a:bodyPr/>
                    <a:lstStyle/>
                    <a:p>
                      <a:r>
                        <a:rPr lang="sr-Cyrl-RS" sz="1400" dirty="0"/>
                        <a:t>Дихидропиридински антагонисти калцијума</a:t>
                      </a:r>
                      <a:endParaRPr lang="en-US" sz="14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sr-Cyrl-RS" sz="1400" dirty="0"/>
                        <a:t>Тахиаритмије,</a:t>
                      </a:r>
                      <a:r>
                        <a:rPr lang="sr-Cyrl-RS" sz="1400" baseline="0" dirty="0"/>
                        <a:t> срч. инсуфицијенција</a:t>
                      </a:r>
                      <a:endParaRPr lang="en-US" sz="14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31428">
                <a:tc>
                  <a:txBody>
                    <a:bodyPr/>
                    <a:lstStyle/>
                    <a:p>
                      <a:r>
                        <a:rPr lang="sr-Cyrl-RS" sz="1400" dirty="0"/>
                        <a:t>Недихидропиридински антагонисти </a:t>
                      </a:r>
                      <a:r>
                        <a:rPr lang="en-US" sz="1400" dirty="0"/>
                        <a:t>Ca</a:t>
                      </a:r>
                      <a:r>
                        <a:rPr lang="sr-Cyrl-RS" sz="1400" dirty="0"/>
                        <a:t> (верапамил, дилтиазем)</a:t>
                      </a:r>
                      <a:endParaRPr lang="en-US" sz="14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AV</a:t>
                      </a:r>
                      <a:r>
                        <a:rPr lang="sr-Cyrl-RS" sz="1400" dirty="0"/>
                        <a:t> блокови 2. и 3. степена, срчана инсуфицијенција</a:t>
                      </a:r>
                      <a:endParaRPr lang="en-US" sz="14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31428">
                <a:tc>
                  <a:txBody>
                    <a:bodyPr/>
                    <a:lstStyle/>
                    <a:p>
                      <a:r>
                        <a:rPr lang="sr-Cyrl-RS" sz="1400" dirty="0"/>
                        <a:t>АЦЕ инхибитори</a:t>
                      </a:r>
                      <a:endParaRPr lang="en-US" sz="14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sr-Cyrl-RS" sz="1400" dirty="0"/>
                        <a:t>Трудноћа, ангиоедем, хиперкалиемија, билатерална стеноза реналних артерија</a:t>
                      </a:r>
                      <a:endParaRPr lang="en-US" sz="14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31428">
                <a:tc>
                  <a:txBody>
                    <a:bodyPr/>
                    <a:lstStyle/>
                    <a:p>
                      <a:r>
                        <a:rPr lang="sr-Cyrl-RS" sz="1400" dirty="0"/>
                        <a:t>Блокатори ангиотензинских рецептора</a:t>
                      </a:r>
                      <a:endParaRPr lang="en-US" sz="14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sr-Cyrl-RS" sz="1400" dirty="0"/>
                        <a:t>Трудноћа, хиперкалиемија, билатерална стеноза реналних артерија</a:t>
                      </a:r>
                      <a:endParaRPr lang="en-US" sz="14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8095">
                <a:tc>
                  <a:txBody>
                    <a:bodyPr/>
                    <a:lstStyle/>
                    <a:p>
                      <a:r>
                        <a:rPr lang="sr-Cyrl-RS" sz="1400" dirty="0"/>
                        <a:t>Антиалдостеронски</a:t>
                      </a:r>
                      <a:r>
                        <a:rPr lang="sr-Cyrl-RS" sz="1400" baseline="0" dirty="0"/>
                        <a:t> диуретици</a:t>
                      </a:r>
                      <a:endParaRPr lang="en-US" sz="14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sr-Cyrl-RS" sz="1400" dirty="0"/>
                        <a:t>Бубрежна инсуфицијенција, хиперкалиемија</a:t>
                      </a:r>
                      <a:endParaRPr lang="en-US" sz="14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375"/>
    </mc:Choice>
    <mc:Fallback xmlns="">
      <p:transition spd="slow" advTm="91375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xmlns="" id="{87FBB0F3-13AE-46B4-8865-3F973CBCD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>
                <a:solidFill>
                  <a:srgbClr val="FF0000"/>
                </a:solidFill>
              </a:rPr>
              <a:t>Особености лечења секундарне и посебних ентитета хипертензије</a:t>
            </a:r>
            <a:endParaRPr lang="en-US" altLang="en-US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DEF2E660-D43E-4C1C-8BDC-D7142F3EDF5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2287588"/>
          <a:ext cx="8229600" cy="3566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91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14237">
                <a:tc>
                  <a:txBody>
                    <a:bodyPr/>
                    <a:lstStyle/>
                    <a:p>
                      <a:r>
                        <a:rPr lang="sr-Cyrl-CS" sz="1800" dirty="0">
                          <a:solidFill>
                            <a:schemeClr val="tx1"/>
                          </a:solidFill>
                        </a:rPr>
                        <a:t>Феохромоцитом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sr-Cyrl-CS" sz="1800" dirty="0">
                          <a:solidFill>
                            <a:schemeClr val="tx1"/>
                          </a:solidFill>
                        </a:rPr>
                        <a:t>Индикован                Фентоламин</a:t>
                      </a:r>
                    </a:p>
                    <a:p>
                      <a:r>
                        <a:rPr lang="sr-Cyrl-CS" sz="1800" dirty="0">
                          <a:solidFill>
                            <a:schemeClr val="tx1"/>
                          </a:solidFill>
                        </a:rPr>
                        <a:t>                                    Феносибензамин</a:t>
                      </a:r>
                    </a:p>
                    <a:p>
                      <a:r>
                        <a:rPr lang="sr-Cyrl-CS" sz="1800" dirty="0">
                          <a:solidFill>
                            <a:schemeClr val="tx1"/>
                          </a:solidFill>
                        </a:rPr>
                        <a:t>Контраиндиковани</a:t>
                      </a:r>
                      <a:r>
                        <a:rPr lang="sr-Cyrl-CS" sz="1800" baseline="0" dirty="0">
                          <a:solidFill>
                            <a:schemeClr val="tx1"/>
                          </a:solidFill>
                        </a:rPr>
                        <a:t> Бетаблокатори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14237">
                <a:tc>
                  <a:txBody>
                    <a:bodyPr/>
                    <a:lstStyle/>
                    <a:p>
                      <a:r>
                        <a:rPr lang="sr-Cyrl-CS" sz="1800" dirty="0"/>
                        <a:t>Реноваскуларна ХТА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sr-Cyrl-CS" sz="1800" dirty="0"/>
                        <a:t>Индиковани</a:t>
                      </a:r>
                      <a:r>
                        <a:rPr lang="sr-Cyrl-CS" sz="1800" baseline="0" dirty="0"/>
                        <a:t>                Ца антагонисти</a:t>
                      </a:r>
                    </a:p>
                    <a:p>
                      <a:r>
                        <a:rPr lang="sr-Cyrl-CS" sz="1800" dirty="0"/>
                        <a:t>Контраиндиковани    АЦЕ инхибитори</a:t>
                      </a:r>
                    </a:p>
                    <a:p>
                      <a:r>
                        <a:rPr lang="sr-Cyrl-CS" sz="1800" dirty="0"/>
                        <a:t>                                  (билатерална</a:t>
                      </a:r>
                      <a:r>
                        <a:rPr lang="sr-Cyrl-CS" sz="1800" baseline="0" dirty="0"/>
                        <a:t> стеноза)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37051">
                <a:tc>
                  <a:txBody>
                    <a:bodyPr/>
                    <a:lstStyle/>
                    <a:p>
                      <a:r>
                        <a:rPr lang="sr-Cyrl-CS" sz="1800" dirty="0"/>
                        <a:t>Трудноћа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sr-Cyrl-CS" sz="1800" dirty="0"/>
                        <a:t>Индикован                 метилдопа</a:t>
                      </a:r>
                    </a:p>
                    <a:p>
                      <a:r>
                        <a:rPr lang="sr-Cyrl-CS" sz="1800" dirty="0"/>
                        <a:t>                                   Нифедипин</a:t>
                      </a:r>
                    </a:p>
                    <a:p>
                      <a:r>
                        <a:rPr lang="sr-Cyrl-CS" sz="1800" dirty="0"/>
                        <a:t>                                    лабеталол</a:t>
                      </a:r>
                    </a:p>
                    <a:p>
                      <a:r>
                        <a:rPr lang="sr-Cyrl-CS" sz="1800" dirty="0"/>
                        <a:t>Контраиндиковани     АЦЕ инхибитори</a:t>
                      </a:r>
                    </a:p>
                    <a:p>
                      <a:r>
                        <a:rPr lang="sr-Cyrl-CS" sz="1800" dirty="0"/>
                        <a:t>                                    АТ блокатори</a:t>
                      </a:r>
                    </a:p>
                    <a:p>
                      <a:r>
                        <a:rPr lang="sr-Cyrl-CS" sz="1800" dirty="0"/>
                        <a:t>                                    диуретици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574"/>
    </mc:Choice>
    <mc:Fallback xmlns="">
      <p:transition spd="slow" advTm="43574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xmlns="" id="{80A98380-33A8-4983-9EB7-38A7AE218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Циљеви лечења хипертензије</a:t>
            </a:r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xmlns="" id="{0818C671-84E4-4B9F-81A1-8176C1118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/>
              <a:t>Код пацијената &lt;65 година препоручено је да систолни крвни притисак буде 120-129ммХг</a:t>
            </a:r>
          </a:p>
          <a:p>
            <a:r>
              <a:rPr lang="en-US" altLang="en-US" sz="2400"/>
              <a:t>Код пацијената &gt;65 година тежи се систолном притиску 130-139ммХг</a:t>
            </a:r>
          </a:p>
          <a:p>
            <a:r>
              <a:rPr lang="en-US" altLang="en-US" sz="2400"/>
              <a:t>Дијастолни крвни притисак би требало да буде 70-80ммХг</a:t>
            </a:r>
          </a:p>
          <a:p>
            <a:r>
              <a:rPr lang="en-US" altLang="en-US" sz="2400"/>
              <a:t>Код свих хипертензивних пацијената КП не би требало спуштати испод 120/70 ммХг</a:t>
            </a:r>
          </a:p>
          <a:p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44"/>
    </mc:Choice>
    <mc:Fallback xmlns="">
      <p:transition spd="slow" advTm="40644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xmlns="" id="{D59117F1-1A26-47BB-9413-4DC3616A58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>
                <a:solidFill>
                  <a:srgbClr val="FF0000"/>
                </a:solidFill>
              </a:rPr>
              <a:t>Артеријска хипертензија је најмасовнија незарзна болест</a:t>
            </a:r>
            <a:endParaRPr lang="en-US" altLang="en-US">
              <a:solidFill>
                <a:srgbClr val="FF0000"/>
              </a:solidFill>
            </a:endParaRPr>
          </a:p>
        </p:txBody>
      </p:sp>
      <p:pic>
        <p:nvPicPr>
          <p:cNvPr id="4099" name="Content Placeholder 3">
            <a:extLst>
              <a:ext uri="{FF2B5EF4-FFF2-40B4-BE49-F238E27FC236}">
                <a16:creationId xmlns:a16="http://schemas.microsoft.com/office/drawing/2014/main" xmlns="" id="{D3859D45-37D2-4740-A358-AAF9A3D2CE2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3" y="2214563"/>
            <a:ext cx="8143875" cy="4643437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430"/>
    </mc:Choice>
    <mc:Fallback xmlns="">
      <p:transition spd="slow" advTm="2543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2">
            <a:extLst>
              <a:ext uri="{FF2B5EF4-FFF2-40B4-BE49-F238E27FC236}">
                <a16:creationId xmlns:a16="http://schemas.microsoft.com/office/drawing/2014/main" xmlns="" id="{648AA96A-9FE4-4970-99A0-26994F3EC4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2875" y="2071688"/>
            <a:ext cx="8786813" cy="4525962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0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Присутна ако је дијастолни притисак 120-160mmHg  без симптома или са</a:t>
            </a:r>
          </a:p>
          <a:p>
            <a:pPr>
              <a:buFontTx/>
              <a:buNone/>
            </a:pPr>
            <a:r>
              <a:rPr lang="en-US" altLang="en-US" sz="20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акутном ретинопатијом</a:t>
            </a:r>
          </a:p>
          <a:p>
            <a:endParaRPr lang="en-US" altLang="en-US" sz="200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Може бити присутна ретинална хеморагија, едем папиле</a:t>
            </a:r>
          </a:p>
          <a:p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Енцефалопатија, интракранијална хеморагија </a:t>
            </a:r>
          </a:p>
          <a:p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Дисекантна анеуризма аорте, акутни едем плућа</a:t>
            </a:r>
          </a:p>
          <a:p>
            <a:endParaRPr lang="en-U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n-US" altLang="en-US" sz="20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Tерапија парентерална:</a:t>
            </a:r>
          </a:p>
          <a:p>
            <a:r>
              <a:rPr lang="en-US" altLang="en-US" sz="20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18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Водити рачуна о наглом обарању притиска - ЦВИ</a:t>
            </a:r>
          </a:p>
          <a:p>
            <a:pPr>
              <a:buFontTx/>
              <a:buNone/>
            </a:pPr>
            <a:r>
              <a:rPr lang="en-US" altLang="en-US" sz="18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Натријум нитропрусид 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50мг у 250мл глукозе и.в./12ч</a:t>
            </a:r>
          </a:p>
          <a:p>
            <a:pPr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- </a:t>
            </a: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Нитроглицерин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(ако постоји исхемија миокарда) – 50мг у 250мл глукозе и.в.</a:t>
            </a:r>
          </a:p>
          <a:p>
            <a:pPr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- </a:t>
            </a: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Лабеталол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– 50мг и.в. Понављати на 5 мин до 200 мг</a:t>
            </a:r>
          </a:p>
          <a:p>
            <a:pPr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- </a:t>
            </a: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Еналаприлат </a:t>
            </a:r>
            <a:endParaRPr lang="sr-Latn-CS" altLang="en-US" sz="1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47" name="Title 1">
            <a:extLst>
              <a:ext uri="{FF2B5EF4-FFF2-40B4-BE49-F238E27FC236}">
                <a16:creationId xmlns:a16="http://schemas.microsoft.com/office/drawing/2014/main" xmlns="" id="{9FBFB1E5-B1DC-437B-80D5-593BF7EE66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2875" y="1071563"/>
            <a:ext cx="8858250" cy="928687"/>
          </a:xfrm>
        </p:spPr>
        <p:txBody>
          <a:bodyPr/>
          <a:lstStyle/>
          <a:p>
            <a:r>
              <a:rPr lang="en-US" altLang="en-US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Артеријска хипертензија - лечење</a:t>
            </a:r>
            <a:br>
              <a:rPr lang="en-US" altLang="en-US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малигна хипертензија, хипертензивна криза - </a:t>
            </a:r>
            <a:endParaRPr lang="sr-Latn-CS" altLang="en-US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900"/>
    </mc:Choice>
    <mc:Fallback xmlns="">
      <p:transition spd="slow" advTm="469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xmlns="" id="{12EAEA76-41D8-4F15-93F5-C232127DD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Резистентна хипертензија</a:t>
            </a:r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xmlns="" id="{42E0D189-C093-4277-818F-5B2A1B7035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/>
              <a:t>Када оптималне дозе лекова (тиазидни дуиретик+АЦЕИ/АРБ+калцијумски антагонист) не успеју да снизе ТА испод 140/90ммХг.</a:t>
            </a:r>
          </a:p>
          <a:p>
            <a:r>
              <a:rPr lang="en-US" altLang="en-US" sz="2400"/>
              <a:t>Узроци псеудо-резистенције: ниска комплијанса (атхеренција), феномен белог мантила (разлика амбуланторно/кућни услови), лоша техника мерења, калцификације брахијалне артерије код старих</a:t>
            </a:r>
          </a:p>
          <a:p>
            <a:r>
              <a:rPr lang="en-US" altLang="en-US" sz="2400"/>
              <a:t>Лечење резистентне ХТА: додатно смањење соли, додатак спиронолактона у терапији, других диуретика, доксазоцина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090"/>
    </mc:Choice>
    <mc:Fallback xmlns="">
      <p:transition spd="slow" advTm="5309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xmlns="" id="{982344F1-D7EE-4080-8FC6-10F4D5F712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 битни за прогнозу артеријске хипертензије</a:t>
            </a:r>
            <a:endParaRPr lang="sr-Latn-CS" altLang="en-US" sz="320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Group 3">
            <a:extLst>
              <a:ext uri="{FF2B5EF4-FFF2-40B4-BE49-F238E27FC236}">
                <a16:creationId xmlns:a16="http://schemas.microsoft.com/office/drawing/2014/main" xmlns="" id="{A572C69A-B457-4B6F-AADA-290A0D33C65A}"/>
              </a:ext>
            </a:extLst>
          </p:cNvPr>
          <p:cNvGraphicFramePr>
            <a:graphicFrameLocks noGrp="1"/>
          </p:cNvGraphicFramePr>
          <p:nvPr/>
        </p:nvGraphicFramePr>
        <p:xfrm>
          <a:off x="0" y="2401888"/>
          <a:ext cx="9144000" cy="4384771"/>
        </p:xfrm>
        <a:graphic>
          <a:graphicData uri="http://schemas.openxmlformats.org/drawingml/2006/table">
            <a:tbl>
              <a:tblPr/>
              <a:tblGrid>
                <a:gridCol w="21776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236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2984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1282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400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ФАКТОРИ РИЗИКА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3B3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ОШТЕЋЕЊА ЦИЉНИХ ОРГАНА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3B3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ШЕЋЕРНА БОЛЕСТ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3B3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ПРИДРУЖЕНЕ ДРУГЕ БОЛЕСТИ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3B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275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Висина систолног / дијастолног притиска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ХЛК-ЕКГ/ЕХО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Маса ЛК  Ж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110g/m2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125m/m2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F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Глукоза наште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mmol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/l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6CC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Цереброваскуларна болест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исхемијски инсулт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церебрално крварење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ТИА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83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Старост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Задебљање зидова артерије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каротиде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мм) или атеросклеротски плак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F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Глукоза после јела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&gt;11mmol/l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6CC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Болест срца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-CABG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3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Пушење 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F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6CC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910"/>
    </mc:Choice>
    <mc:Fallback xmlns="">
      <p:transition spd="slow" advTm="3691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2E1B04A-FAE0-4EA9-AA04-184C90D40FA8}"/>
              </a:ext>
            </a:extLst>
          </p:cNvPr>
          <p:cNvSpPr/>
          <p:nvPr/>
        </p:nvSpPr>
        <p:spPr>
          <a:xfrm>
            <a:off x="1285875" y="0"/>
            <a:ext cx="6429375" cy="1214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r-Latn-CS"/>
          </a:p>
        </p:txBody>
      </p:sp>
      <p:graphicFrame>
        <p:nvGraphicFramePr>
          <p:cNvPr id="6" name="Group 30">
            <a:extLst>
              <a:ext uri="{FF2B5EF4-FFF2-40B4-BE49-F238E27FC236}">
                <a16:creationId xmlns:a16="http://schemas.microsoft.com/office/drawing/2014/main" xmlns="" id="{29A77B14-7B59-4BE1-9773-D911A9F28BB5}"/>
              </a:ext>
            </a:extLst>
          </p:cNvPr>
          <p:cNvGraphicFramePr>
            <a:graphicFrameLocks noGrp="1"/>
          </p:cNvGraphicFramePr>
          <p:nvPr/>
        </p:nvGraphicFramePr>
        <p:xfrm>
          <a:off x="0" y="214313"/>
          <a:ext cx="9144000" cy="6443663"/>
        </p:xfrm>
        <a:graphic>
          <a:graphicData uri="http://schemas.openxmlformats.org/drawingml/2006/table">
            <a:tbl>
              <a:tblPr/>
              <a:tblGrid>
                <a:gridCol w="22859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432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797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7350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551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ФАКТОРИ РИЗИКА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3B3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ОШТЕЋЕЊА ЦИЉНИХ ОРГАНА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3B3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ШЕЋЕРНА БОЛЕСТ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3B3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ПРИДРУЖЕНЕ ДРУГЕ БОЛЕСТИ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3B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118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Дислипидемија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Хол. 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6.5mmol/l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LDL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4.0mmol/l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HDL&lt;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1.0mmol/l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1.2mmol/l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Пораст серумског креатинина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 115-133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μ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mol/l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107-124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μ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mol/l</a:t>
                      </a:r>
                      <a:endParaRPr kumimoji="0" lang="el-G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F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6CC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Бубрежна болест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дијабетесна нефропатија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Бубрежно оштећење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Креатинин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x-non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&gt;133 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μ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mol/l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&gt;124 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μ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mol/l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985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Породична анамнеза за рану КВБ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Микроалбуминурија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30-300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мг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/24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>
                      <a:noFill/>
                    </a:lnTlToBr>
                    <a:lnBlToTr>
                      <a:noFill/>
                    </a:lnBlToTr>
                    <a:solidFill>
                      <a:srgbClr val="FDCF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>
                      <a:noFill/>
                    </a:lnTlToBr>
                    <a:lnBlToTr>
                      <a:noFill/>
                    </a:lnBlToTr>
                    <a:solidFill>
                      <a:srgbClr val="06CC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Периферна васкуларна болест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53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Гојазност: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Обим струка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цм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цм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solidFill>
                      <a:srgbClr val="FDCF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solidFill>
                      <a:srgbClr val="06CC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Узнапредовала ретинопатија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Крварење или ексудати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Едем папиле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246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CRP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mg/l</a:t>
                      </a: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solidFill>
                      <a:srgbClr val="FDCF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solidFill>
                      <a:srgbClr val="06CC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21BA72C2-C1DE-421A-B4DC-E3E4DACBC1BD}"/>
              </a:ext>
            </a:extLst>
          </p:cNvPr>
          <p:cNvCxnSpPr/>
          <p:nvPr/>
        </p:nvCxnSpPr>
        <p:spPr>
          <a:xfrm rot="5400000">
            <a:off x="1072356" y="5430044"/>
            <a:ext cx="24272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1ECA551F-BB93-4284-B88E-5BFBE14AFA74}"/>
              </a:ext>
            </a:extLst>
          </p:cNvPr>
          <p:cNvCxnSpPr/>
          <p:nvPr/>
        </p:nvCxnSpPr>
        <p:spPr>
          <a:xfrm rot="10800000">
            <a:off x="0" y="6643688"/>
            <a:ext cx="28575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A6DFACCF-5824-4EF9-9225-2762FE89EA1C}"/>
              </a:ext>
            </a:extLst>
          </p:cNvPr>
          <p:cNvCxnSpPr/>
          <p:nvPr/>
        </p:nvCxnSpPr>
        <p:spPr>
          <a:xfrm rot="5400000">
            <a:off x="-1178719" y="5464969"/>
            <a:ext cx="2357437" cy="31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508"/>
    </mc:Choice>
    <mc:Fallback xmlns="">
      <p:transition spd="slow" advTm="29508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xmlns="" id="{A6903C7A-595E-4B8A-991E-288162972E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>
                <a:solidFill>
                  <a:srgbClr val="FF0000"/>
                </a:solidFill>
              </a:rPr>
              <a:t>Мере лечења ХТА су неопходне</a:t>
            </a:r>
            <a:endParaRPr lang="en-US" altLang="en-US">
              <a:solidFill>
                <a:srgbClr val="FF0000"/>
              </a:solidFill>
            </a:endParaRPr>
          </a:p>
        </p:txBody>
      </p:sp>
      <p:pic>
        <p:nvPicPr>
          <p:cNvPr id="35843" name="Content Placeholder 3" descr="MES03">
            <a:extLst>
              <a:ext uri="{FF2B5EF4-FFF2-40B4-BE49-F238E27FC236}">
                <a16:creationId xmlns:a16="http://schemas.microsoft.com/office/drawing/2014/main" xmlns="" id="{6BD49CA0-F6B9-42DE-816A-7511DB43DC0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625" y="2214563"/>
            <a:ext cx="8286750" cy="4643437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395"/>
    </mc:Choice>
    <mc:Fallback xmlns="">
      <p:transition spd="slow" advTm="37395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xmlns="" id="{9C562019-8253-4E52-B8E1-F078EAF030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2800">
                <a:solidFill>
                  <a:srgbClr val="FF0000"/>
                </a:solidFill>
              </a:rPr>
              <a:t>Циљана вредност крвног притиска савременим мерама лечења и даље се не постиже у високом проценту</a:t>
            </a:r>
            <a:endParaRPr lang="en-US" altLang="en-US" sz="2800">
              <a:solidFill>
                <a:srgbClr val="FF0000"/>
              </a:solidFill>
            </a:endParaRPr>
          </a:p>
        </p:txBody>
      </p:sp>
      <p:pic>
        <p:nvPicPr>
          <p:cNvPr id="36867" name="Content Placeholder 3">
            <a:extLst>
              <a:ext uri="{FF2B5EF4-FFF2-40B4-BE49-F238E27FC236}">
                <a16:creationId xmlns:a16="http://schemas.microsoft.com/office/drawing/2014/main" xmlns="" id="{58B88717-277E-4F5D-BA7F-FF647EE7640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3" y="2214563"/>
            <a:ext cx="8143875" cy="4643437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19"/>
    </mc:Choice>
    <mc:Fallback xmlns="">
      <p:transition spd="slow" advTm="57219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xmlns="" id="{EC43B4BC-D4D1-438F-B040-2E33D653B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endParaRPr lang="en-US" altLang="en-US"/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xmlns="" id="{5C7E715C-CC66-4618-AA70-96DDB8885C8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37892" name="Picture 4" descr="attach_009">
            <a:extLst>
              <a:ext uri="{FF2B5EF4-FFF2-40B4-BE49-F238E27FC236}">
                <a16:creationId xmlns:a16="http://schemas.microsoft.com/office/drawing/2014/main" xmlns="" id="{2C3F6CBB-B3E8-4F82-B40E-F0ED43F1A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Rectangle 6">
            <a:extLst>
              <a:ext uri="{FF2B5EF4-FFF2-40B4-BE49-F238E27FC236}">
                <a16:creationId xmlns:a16="http://schemas.microsoft.com/office/drawing/2014/main" xmlns="" id="{46E5EE7A-DAB9-4E09-A904-51AF3F2239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052513"/>
            <a:ext cx="3960813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1/2  </a:t>
            </a:r>
            <a:r>
              <a:rPr lang="sr-Latn-C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зна</a:t>
            </a:r>
            <a:r>
              <a:rPr lang="en-U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sr-Latn-C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за</a:t>
            </a:r>
            <a:r>
              <a:rPr lang="en-U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sr-Latn-C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ХТА</a:t>
            </a:r>
          </a:p>
          <a:p>
            <a:endParaRPr lang="sr-Latn-CS" altLang="en-US" sz="28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en-U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U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½ </a:t>
            </a:r>
            <a:r>
              <a:rPr lang="sr-Latn-C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се</a:t>
            </a:r>
            <a:r>
              <a:rPr lang="en-U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sr-Latn-C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лечи</a:t>
            </a:r>
            <a:r>
              <a:rPr lang="en-U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endParaRPr lang="sr-Latn-CS" altLang="en-US" sz="28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sr-Latn-CS" altLang="en-US" sz="28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en-US" altLang="en-US" sz="28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en-U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½ </a:t>
            </a:r>
            <a:r>
              <a:rPr lang="sr-Latn-C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се</a:t>
            </a:r>
            <a:r>
              <a:rPr lang="en-U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sr-Latn-C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лечи</a:t>
            </a:r>
            <a:r>
              <a:rPr lang="en-U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sr-Latn-C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адекватно</a:t>
            </a:r>
          </a:p>
          <a:p>
            <a:endParaRPr lang="sr-Latn-CS" altLang="en-US" sz="28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en-US" altLang="en-US" sz="2800" b="1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en-US" altLang="en-US" sz="2800" b="1">
                <a:solidFill>
                  <a:schemeClr val="bg1"/>
                </a:solidFill>
                <a:latin typeface="Calibri" panose="020F0502020204030204" pitchFamily="34" charset="0"/>
              </a:rPr>
              <a:t>1/8</a:t>
            </a:r>
          </a:p>
        </p:txBody>
      </p:sp>
      <p:sp>
        <p:nvSpPr>
          <p:cNvPr id="37894" name="Oval 7">
            <a:extLst>
              <a:ext uri="{FF2B5EF4-FFF2-40B4-BE49-F238E27FC236}">
                <a16:creationId xmlns:a16="http://schemas.microsoft.com/office/drawing/2014/main" xmlns="" id="{58D5C8A9-F5B6-49B5-9EEC-5D9068157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1620838"/>
            <a:ext cx="4379913" cy="1687512"/>
          </a:xfrm>
          <a:prstGeom prst="ellipse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sr-Latn-CS" altLang="en-US" sz="3600">
                <a:solidFill>
                  <a:schemeClr val="bg1"/>
                </a:solidFill>
                <a:latin typeface="Calibri" panose="020F0502020204030204" pitchFamily="34" charset="0"/>
              </a:rPr>
              <a:t>Правило</a:t>
            </a:r>
            <a:r>
              <a:rPr lang="en-US" altLang="en-US" sz="360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sr-Latn-CS" altLang="en-US" sz="3600">
                <a:solidFill>
                  <a:schemeClr val="bg1"/>
                </a:solidFill>
                <a:latin typeface="Calibri" panose="020F0502020204030204" pitchFamily="34" charset="0"/>
              </a:rPr>
              <a:t>половине</a:t>
            </a:r>
            <a:endParaRPr lang="en-US" altLang="en-US" sz="3600">
              <a:latin typeface="Calibri" panose="020F0502020204030204" pitchFamily="34" charset="0"/>
            </a:endParaRPr>
          </a:p>
        </p:txBody>
      </p:sp>
      <p:sp>
        <p:nvSpPr>
          <p:cNvPr id="37895" name="Oval 9">
            <a:extLst>
              <a:ext uri="{FF2B5EF4-FFF2-40B4-BE49-F238E27FC236}">
                <a16:creationId xmlns:a16="http://schemas.microsoft.com/office/drawing/2014/main" xmlns="" id="{11BB83DC-D81A-4930-8C5E-3614AD34C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5630863"/>
            <a:ext cx="2132013" cy="608012"/>
          </a:xfrm>
          <a:prstGeom prst="ellipse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2400">
                <a:solidFill>
                  <a:schemeClr val="bg1"/>
                </a:solidFill>
                <a:latin typeface="Calibri" panose="020F0502020204030204" pitchFamily="34" charset="0"/>
              </a:rPr>
              <a:t>1/8</a:t>
            </a:r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7896" name="AutoShape 7">
            <a:extLst>
              <a:ext uri="{FF2B5EF4-FFF2-40B4-BE49-F238E27FC236}">
                <a16:creationId xmlns:a16="http://schemas.microsoft.com/office/drawing/2014/main" xmlns="" id="{6EC90806-3E5F-486C-B5C9-099A74B9AD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1700213"/>
            <a:ext cx="685800" cy="576262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7897" name="AutoShape 7">
            <a:extLst>
              <a:ext uri="{FF2B5EF4-FFF2-40B4-BE49-F238E27FC236}">
                <a16:creationId xmlns:a16="http://schemas.microsoft.com/office/drawing/2014/main" xmlns="" id="{9DB12B8A-5B5D-4D68-8CB5-01EE1E96C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2924175"/>
            <a:ext cx="685800" cy="57626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7898" name="AutoShape 7">
            <a:extLst>
              <a:ext uri="{FF2B5EF4-FFF2-40B4-BE49-F238E27FC236}">
                <a16:creationId xmlns:a16="http://schemas.microsoft.com/office/drawing/2014/main" xmlns="" id="{A81FD778-537D-41F9-9B7D-D4356D2AD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4365625"/>
            <a:ext cx="685800" cy="57626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020"/>
    </mc:Choice>
    <mc:Fallback xmlns="">
      <p:transition spd="slow" advTm="3302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>
            <a:extLst>
              <a:ext uri="{FF2B5EF4-FFF2-40B4-BE49-F238E27FC236}">
                <a16:creationId xmlns:a16="http://schemas.microsoft.com/office/drawing/2014/main" xmlns="" id="{F775BAC0-2303-4FF7-A45A-4AF032E5DBA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644775"/>
            <a:ext cx="8229600" cy="3641725"/>
          </a:xfrm>
        </p:spPr>
        <p:txBody>
          <a:bodyPr/>
          <a:lstStyle/>
          <a:p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TA = MV  x  P.V.R.</a:t>
            </a:r>
          </a:p>
          <a:p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MV=sFR x UV</a:t>
            </a:r>
          </a:p>
          <a:p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Средњи минутни волумен код м је 5,6 л/мин а код ж 4,9 л/мин</a:t>
            </a:r>
          </a:p>
          <a:p>
            <a:endParaRPr lang="en-US" altLang="en-US" sz="240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Притисак који врши крв на зидове крвних судова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3" name="Title 1">
            <a:extLst>
              <a:ext uri="{FF2B5EF4-FFF2-40B4-BE49-F238E27FC236}">
                <a16:creationId xmlns:a16="http://schemas.microsoft.com/office/drawing/2014/main" xmlns="" id="{551D7307-2550-41F6-8E8C-E903D541EA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4313" y="1000125"/>
            <a:ext cx="8858250" cy="1143000"/>
          </a:xfrm>
        </p:spPr>
        <p:txBody>
          <a:bodyPr/>
          <a:lstStyle/>
          <a:p>
            <a:r>
              <a:rPr lang="en-U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Артеријски крвни притисак</a:t>
            </a:r>
            <a:endParaRPr lang="sr-Latn-CS" altLang="en-US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675"/>
    </mc:Choice>
    <mc:Fallback xmlns="">
      <p:transition spd="slow" advTm="32675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xmlns="" id="{AE6AD3D1-F420-4B5B-91FA-B8DE667F0D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7188" y="1357313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Артеријска хипертензија - дефиниција</a:t>
            </a:r>
            <a:endParaRPr lang="sr-Latn-CS" altLang="en-US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Text Box 3">
            <a:extLst>
              <a:ext uri="{FF2B5EF4-FFF2-40B4-BE49-F238E27FC236}">
                <a16:creationId xmlns:a16="http://schemas.microsoft.com/office/drawing/2014/main" xmlns="" id="{46BF4DCA-E1BB-4725-8732-F082AA32486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28625" y="3214688"/>
            <a:ext cx="4186238" cy="2763837"/>
          </a:xfrm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   Пораст артеријског крвног притиска изнад дефинисаних високо нормалних врености </a:t>
            </a:r>
            <a:r>
              <a:rPr lang="en-US" altLang="en-US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(139/89mmHg) </a:t>
            </a:r>
          </a:p>
          <a:p>
            <a:endParaRPr lang="sr-Latn-C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2" descr="D:\Srdjan\Goran\Predavanja\PPT\Slicice za ppt\animations\blood pressure machib ha.gif">
            <a:extLst>
              <a:ext uri="{FF2B5EF4-FFF2-40B4-BE49-F238E27FC236}">
                <a16:creationId xmlns:a16="http://schemas.microsoft.com/office/drawing/2014/main" xmlns="" id="{EF7DF5BA-BF9B-4CD9-9F62-BEEBC49DEFF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3143250"/>
            <a:ext cx="333375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2" descr="D:\Srdjan\Goran\Predavanja\PPT\Slicice za ppt\animations\blood pressure machib ha.gif">
            <a:extLst>
              <a:ext uri="{FF2B5EF4-FFF2-40B4-BE49-F238E27FC236}">
                <a16:creationId xmlns:a16="http://schemas.microsoft.com/office/drawing/2014/main" xmlns="" id="{F7A8B10F-68D3-4F40-9ACD-E8901BFCA1E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3071813"/>
            <a:ext cx="333375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2" descr="D:\Srdjan\Goran\Predavanja\PPT\Slicice za ppt\animations\blood pressure machib ha.gif">
            <a:extLst>
              <a:ext uri="{FF2B5EF4-FFF2-40B4-BE49-F238E27FC236}">
                <a16:creationId xmlns:a16="http://schemas.microsoft.com/office/drawing/2014/main" xmlns="" id="{C01E622C-8FBA-4500-9A43-BF3282CBD3B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3" y="3224213"/>
            <a:ext cx="333375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934"/>
    </mc:Choice>
    <mc:Fallback xmlns="">
      <p:transition spd="slow" advTm="19934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xmlns="" id="{149DF1EC-16E0-4678-9EF2-78EFB6BE94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Артеријска хипертензија - дефиниција</a:t>
            </a:r>
            <a:endParaRPr lang="sr-Latn-CS" altLang="en-US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xmlns="" id="{2E0E158E-7EBD-4F34-976C-750283DE22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430463"/>
            <a:ext cx="8229600" cy="3998912"/>
          </a:xfrm>
        </p:spPr>
        <p:txBody>
          <a:bodyPr/>
          <a:lstStyle/>
          <a:p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Крвни притисак је индивидуална карактеристика </a:t>
            </a:r>
          </a:p>
          <a:p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 од година старости, пола, етничке припадности</a:t>
            </a:r>
          </a:p>
          <a:p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Расте са животном доби, више систолна вредност,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чеш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ће код мушкараца</a:t>
            </a:r>
          </a:p>
          <a:p>
            <a:pPr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Вредности систолног и дијастолног притиска имају независну прогностичку вредност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28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161"/>
    </mc:Choice>
    <mc:Fallback xmlns="">
      <p:transition spd="slow" advTm="2316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2">
            <a:extLst>
              <a:ext uri="{FF2B5EF4-FFF2-40B4-BE49-F238E27FC236}">
                <a16:creationId xmlns:a16="http://schemas.microsoft.com/office/drawing/2014/main" xmlns="" id="{AE343215-6E71-412A-9E61-A805F40847EC}"/>
              </a:ext>
            </a:extLst>
          </p:cNvPr>
          <p:cNvGraphicFramePr>
            <a:graphicFrameLocks noGrp="1"/>
          </p:cNvGraphicFramePr>
          <p:nvPr/>
        </p:nvGraphicFramePr>
        <p:xfrm>
          <a:off x="500063" y="1643063"/>
          <a:ext cx="8153400" cy="4605339"/>
        </p:xfrm>
        <a:graphic>
          <a:graphicData uri="http://schemas.openxmlformats.org/drawingml/2006/table">
            <a:tbl>
              <a:tblPr/>
              <a:tblGrid>
                <a:gridCol w="27924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908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701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577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КАТЕГОРИЈА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</a:t>
                      </a:r>
                      <a:r>
                        <a:rPr kumimoji="0" 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ВРЕДНОСТ АРТЕРИЈСКОГ ПРИТИСКА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8651">
                <a:tc v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СИСТОЛНИ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ДИЈАСТОЛНИ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99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ОПТИМАЛАН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&lt;120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&lt;80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99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НОРМАЛАН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120-129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80-84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99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ВИСОКО НОРМАЛАН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130-139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85-89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99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ХИПЕРТЕНЗИЈА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15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СТАДИЈУМ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I (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блага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140-159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90-99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99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СТАДИЈУМ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II (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умерена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160-179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100-109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699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СТАДИЈУМ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III (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тешка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&gt;/=180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&gt;/=110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699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ИЗОЛОВАНА СИСТОЛНА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&gt;/=140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&lt;90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7214" name="Title 1">
            <a:extLst>
              <a:ext uri="{FF2B5EF4-FFF2-40B4-BE49-F238E27FC236}">
                <a16:creationId xmlns:a16="http://schemas.microsoft.com/office/drawing/2014/main" xmlns="" id="{F3F3F59F-8362-4513-B367-3D7B55E764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5750" y="1000125"/>
            <a:ext cx="8858250" cy="642938"/>
          </a:xfrm>
        </p:spPr>
        <p:txBody>
          <a:bodyPr/>
          <a:lstStyle/>
          <a:p>
            <a:r>
              <a:rPr lang="en-U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Класификација артеријске хипертензије</a:t>
            </a:r>
            <a:endParaRPr lang="sr-Latn-CS" altLang="en-US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15" name="TextBox 4">
            <a:extLst>
              <a:ext uri="{FF2B5EF4-FFF2-40B4-BE49-F238E27FC236}">
                <a16:creationId xmlns:a16="http://schemas.microsoft.com/office/drawing/2014/main" xmlns="" id="{7EA9A7F5-5AC2-404F-9228-E12ABC8F91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4438" y="6286500"/>
            <a:ext cx="632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ESC  препоруке за лечење хипертензије из 2018. године.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481"/>
    </mc:Choice>
    <mc:Fallback xmlns="">
      <p:transition spd="slow" advTm="9948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C:\Users\Srdjan\Desktop\preklapanje f.r..jpg">
            <a:extLst>
              <a:ext uri="{FF2B5EF4-FFF2-40B4-BE49-F238E27FC236}">
                <a16:creationId xmlns:a16="http://schemas.microsoft.com/office/drawing/2014/main" xmlns="" id="{E2A8D9FE-538C-4A25-83A3-1436554B8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121"/>
    </mc:Choice>
    <mc:Fallback xmlns="">
      <p:transition spd="slow" advTm="3812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87F02556-C0CE-447C-AE7D-7F102169F9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2357438"/>
            <a:ext cx="4725988" cy="421481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x-none" sz="2000" b="1" kern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ЕСЕНЦИЈАЛНА</a:t>
            </a:r>
            <a:endParaRPr lang="en-US" sz="2000" b="1" kern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000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x-none" sz="2000" kern="0" dirty="0">
                <a:latin typeface="Times New Roman" pitchFamily="18" charset="0"/>
                <a:cs typeface="Times New Roman" pitchFamily="18" charset="0"/>
              </a:rPr>
              <a:t>Генетски </a:t>
            </a:r>
            <a:endParaRPr lang="en-US" sz="2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x-none" sz="2000" kern="0" dirty="0">
                <a:latin typeface="Times New Roman" pitchFamily="18" charset="0"/>
                <a:cs typeface="Times New Roman" pitchFamily="18" charset="0"/>
              </a:rPr>
              <a:t>У феталној доби</a:t>
            </a:r>
            <a:endParaRPr lang="en-US" sz="2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x-none" sz="2000" kern="0" dirty="0">
                <a:latin typeface="Times New Roman" pitchFamily="18" charset="0"/>
                <a:cs typeface="Times New Roman" pitchFamily="18" charset="0"/>
              </a:rPr>
              <a:t>Под утицајем фактора средине: гојазност, унос соли, унос алкохола, стрес</a:t>
            </a:r>
            <a:endParaRPr lang="en-US" sz="2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x-none" sz="2000" kern="0" dirty="0">
                <a:latin typeface="Times New Roman" pitchFamily="18" charset="0"/>
                <a:cs typeface="Times New Roman" pitchFamily="18" charset="0"/>
              </a:rPr>
              <a:t>Хуморални механизми</a:t>
            </a:r>
            <a:r>
              <a:rPr lang="en-US" sz="2000" kern="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RS" sz="2000" kern="0" dirty="0">
                <a:latin typeface="Times New Roman" pitchFamily="18" charset="0"/>
                <a:cs typeface="Times New Roman" pitchFamily="18" charset="0"/>
              </a:rPr>
              <a:t>адренергички,</a:t>
            </a:r>
            <a:endParaRPr lang="en-US" sz="2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000" kern="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x-none" sz="2000" kern="0" dirty="0">
                <a:latin typeface="Times New Roman" pitchFamily="18" charset="0"/>
                <a:cs typeface="Times New Roman" pitchFamily="18" charset="0"/>
              </a:rPr>
              <a:t>  ренин-ангиотензин</a:t>
            </a:r>
            <a:r>
              <a:rPr lang="en-US" sz="2000" ker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000" kern="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x-none" sz="2000" kern="0" dirty="0">
                <a:latin typeface="Times New Roman" pitchFamily="18" charset="0"/>
                <a:cs typeface="Times New Roman" pitchFamily="18" charset="0"/>
              </a:rPr>
              <a:t>  натриуретски пептид</a:t>
            </a:r>
            <a:endParaRPr lang="en-US" sz="2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x-none" sz="2000" kern="0" dirty="0">
                <a:latin typeface="Times New Roman" pitchFamily="18" charset="0"/>
                <a:cs typeface="Times New Roman" pitchFamily="18" charset="0"/>
              </a:rPr>
              <a:t>Инсулинска резистенција</a:t>
            </a:r>
            <a:endParaRPr lang="en-US" sz="2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000" kern="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x-none" sz="2000" kern="0" dirty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000" kern="0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12D218C-3D47-4E5D-82FC-625B04F0AD6F}"/>
              </a:ext>
            </a:extLst>
          </p:cNvPr>
          <p:cNvSpPr txBox="1">
            <a:spLocks noChangeArrowheads="1"/>
          </p:cNvSpPr>
          <p:nvPr/>
        </p:nvSpPr>
        <p:spPr>
          <a:xfrm>
            <a:off x="5000625" y="2357438"/>
            <a:ext cx="3979863" cy="4214812"/>
          </a:xfrm>
          <a:prstGeom prst="rect">
            <a:avLst/>
          </a:prstGeom>
          <a:solidFill>
            <a:srgbClr val="00B050"/>
          </a:solidFill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x-none" sz="2000" b="1" kern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СЕКУНДАРНА</a:t>
            </a:r>
            <a:endParaRPr lang="en-US" sz="2000" b="1" kern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000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x-none" sz="2000" kern="0" dirty="0">
                <a:latin typeface="Times New Roman" pitchFamily="18" charset="0"/>
                <a:cs typeface="Times New Roman" pitchFamily="18" charset="0"/>
              </a:rPr>
              <a:t>Бубрежног порекла </a:t>
            </a:r>
            <a:r>
              <a:rPr lang="en-US" sz="2000" kern="0" dirty="0">
                <a:latin typeface="Times New Roman" pitchFamily="18" charset="0"/>
                <a:cs typeface="Times New Roman" pitchFamily="18" charset="0"/>
              </a:rPr>
              <a:t>80%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sr-Cyrl-CS" sz="2000" kern="0" dirty="0">
                <a:latin typeface="Times New Roman" pitchFamily="18" charset="0"/>
                <a:cs typeface="Times New Roman" pitchFamily="18" charset="0"/>
              </a:rPr>
              <a:t>Ендокрини узроци (</a:t>
            </a:r>
            <a:r>
              <a:rPr lang="x-none" sz="2000" kern="0">
                <a:latin typeface="Times New Roman" pitchFamily="18" charset="0"/>
                <a:cs typeface="Times New Roman" pitchFamily="18" charset="0"/>
              </a:rPr>
              <a:t>Феохромоцитом </a:t>
            </a:r>
            <a:endParaRPr lang="en-US" sz="2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x-none" sz="2000" kern="0" dirty="0">
                <a:latin typeface="Times New Roman" pitchFamily="18" charset="0"/>
                <a:cs typeface="Times New Roman" pitchFamily="18" charset="0"/>
              </a:rPr>
              <a:t>Адренална хиперплазија</a:t>
            </a:r>
            <a:endParaRPr lang="en-US" sz="2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latin typeface="Times New Roman" pitchFamily="18" charset="0"/>
                <a:cs typeface="Times New Roman" pitchFamily="18" charset="0"/>
              </a:rPr>
              <a:t>Cushing-</a:t>
            </a:r>
            <a:r>
              <a:rPr lang="x-none" sz="2000" kern="0" dirty="0">
                <a:latin typeface="Times New Roman" pitchFamily="18" charset="0"/>
                <a:cs typeface="Times New Roman" pitchFamily="18" charset="0"/>
              </a:rPr>
              <a:t>ов синдром</a:t>
            </a:r>
            <a:endParaRPr lang="en-US" sz="2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x-none" sz="2000" kern="0">
                <a:latin typeface="Times New Roman" pitchFamily="18" charset="0"/>
                <a:cs typeface="Times New Roman" pitchFamily="18" charset="0"/>
              </a:rPr>
              <a:t>Акромегалија</a:t>
            </a:r>
            <a:r>
              <a:rPr lang="sr-Cyrl-CS" sz="2000" kern="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x-none" sz="2000" kern="0">
                <a:latin typeface="Times New Roman" pitchFamily="18" charset="0"/>
                <a:cs typeface="Times New Roman" pitchFamily="18" charset="0"/>
              </a:rPr>
              <a:t>Коарктација </a:t>
            </a:r>
            <a:r>
              <a:rPr lang="x-none" sz="2000" kern="0" dirty="0">
                <a:latin typeface="Times New Roman" pitchFamily="18" charset="0"/>
                <a:cs typeface="Times New Roman" pitchFamily="18" charset="0"/>
              </a:rPr>
              <a:t>аорте</a:t>
            </a:r>
            <a:endParaRPr lang="en-US" sz="2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sr-Latn-CS" sz="20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Title 1">
            <a:extLst>
              <a:ext uri="{FF2B5EF4-FFF2-40B4-BE49-F238E27FC236}">
                <a16:creationId xmlns:a16="http://schemas.microsoft.com/office/drawing/2014/main" xmlns="" id="{C94B83E3-0D92-41AE-9BF7-441E296247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000125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Артеријска хипертензија - етиологија</a:t>
            </a:r>
            <a:endParaRPr lang="sr-Latn-CS" altLang="en-US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801"/>
    </mc:Choice>
    <mc:Fallback xmlns="">
      <p:transition spd="slow" advTm="82801"/>
    </mc:Fallback>
  </mc:AlternateContent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1791</Words>
  <Application>Microsoft Office PowerPoint</Application>
  <PresentationFormat>On-screen Show (4:3)</PresentationFormat>
  <Paragraphs>384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Times New Roman</vt:lpstr>
      <vt:lpstr>Verdana</vt:lpstr>
      <vt:lpstr>Wingdings</vt:lpstr>
      <vt:lpstr>Wingdings 3</vt:lpstr>
      <vt:lpstr>Default Design</vt:lpstr>
      <vt:lpstr>Артеријска хипертензија</vt:lpstr>
      <vt:lpstr>Артеријска хипертензија је најмасовнија незаразна епидемија</vt:lpstr>
      <vt:lpstr>Артеријска хипертензија је најмасовнија незарзна болест</vt:lpstr>
      <vt:lpstr>Артеријски крвни притисак</vt:lpstr>
      <vt:lpstr>Артеријска хипертензија - дефиниција</vt:lpstr>
      <vt:lpstr>Артеријска хипертензија - дефиниција</vt:lpstr>
      <vt:lpstr>Класификација артеријске хипертензије</vt:lpstr>
      <vt:lpstr>PowerPoint Presentation</vt:lpstr>
      <vt:lpstr>Артеријска хипертензија - етиологија</vt:lpstr>
      <vt:lpstr>Артеријска хипертензија – дијагностика</vt:lpstr>
      <vt:lpstr>Клиничка слика ХТА са развојем компликација</vt:lpstr>
      <vt:lpstr>Артеријска хипертензија – анамнеза</vt:lpstr>
      <vt:lpstr>Артеријска хипертензија – техника мерења ТА</vt:lpstr>
      <vt:lpstr>Техника мерења крвног притиска</vt:lpstr>
      <vt:lpstr>Технике мерења ТА у кућним условима</vt:lpstr>
      <vt:lpstr>Амбуланторно 24часовно мерење ТА (‘Holter’ притиска)</vt:lpstr>
      <vt:lpstr>Рутинске лабораторијске анализе у евалуацији хипертензије</vt:lpstr>
      <vt:lpstr>Додатни прегледи</vt:lpstr>
      <vt:lpstr>Артеријска хипертензија  – промене циљних органа - компликације</vt:lpstr>
      <vt:lpstr>Учесталост компликација ХТА директно зависи од вредности крвног притиска</vt:lpstr>
      <vt:lpstr>ХТА узрокује срчану инсуфицијенцију</vt:lpstr>
      <vt:lpstr>Артеријска хипертензија - алгоритам медикаментозног лечења - </vt:lpstr>
      <vt:lpstr>Лечење ХТА- модификација животних навика</vt:lpstr>
      <vt:lpstr>PowerPoint Presentation</vt:lpstr>
      <vt:lpstr>Могуће комбинације различитих група антихипертензивних лекова</vt:lpstr>
      <vt:lpstr>Артеријска хипертензија - посебне индикације- </vt:lpstr>
      <vt:lpstr>Контраиндикације</vt:lpstr>
      <vt:lpstr>Особености лечења секундарне и посебних ентитета хипертензије</vt:lpstr>
      <vt:lpstr>Циљеви лечења хипертензије</vt:lpstr>
      <vt:lpstr>Артеријска хипертензија - лечење - малигна хипертензија, хипертензивна криза - </vt:lpstr>
      <vt:lpstr>Резистентна хипертензија</vt:lpstr>
      <vt:lpstr>Фактори битни за прогнозу артеријске хипертензије</vt:lpstr>
      <vt:lpstr>PowerPoint Presentation</vt:lpstr>
      <vt:lpstr>Мере лечења ХТА су неопходне</vt:lpstr>
      <vt:lpstr>Циљана вредност крвног притиска савременим мерама лечења и даље се не постиже у високом проценту</vt:lpstr>
      <vt:lpstr>PowerPoint Presentation</vt:lpstr>
    </vt:vector>
  </TitlesOfParts>
  <Company>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Marina</cp:lastModifiedBy>
  <cp:revision>96</cp:revision>
  <dcterms:created xsi:type="dcterms:W3CDTF">2007-04-23T19:01:08Z</dcterms:created>
  <dcterms:modified xsi:type="dcterms:W3CDTF">2020-10-01T19:04:06Z</dcterms:modified>
</cp:coreProperties>
</file>